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Lst>
  <p:notesMasterIdLst>
    <p:notesMasterId r:id="rId48"/>
  </p:notesMasterIdLst>
  <p:sldIdLst>
    <p:sldId id="256" r:id="rId4"/>
    <p:sldId id="258" r:id="rId5"/>
    <p:sldId id="289" r:id="rId6"/>
    <p:sldId id="327" r:id="rId7"/>
    <p:sldId id="277" r:id="rId8"/>
    <p:sldId id="288" r:id="rId9"/>
    <p:sldId id="287" r:id="rId10"/>
    <p:sldId id="260" r:id="rId11"/>
    <p:sldId id="290" r:id="rId12"/>
    <p:sldId id="261" r:id="rId13"/>
    <p:sldId id="278" r:id="rId14"/>
    <p:sldId id="279" r:id="rId15"/>
    <p:sldId id="280" r:id="rId16"/>
    <p:sldId id="262" r:id="rId17"/>
    <p:sldId id="281" r:id="rId18"/>
    <p:sldId id="283" r:id="rId19"/>
    <p:sldId id="284" r:id="rId20"/>
    <p:sldId id="285" r:id="rId21"/>
    <p:sldId id="286" r:id="rId22"/>
    <p:sldId id="293" r:id="rId23"/>
    <p:sldId id="292" r:id="rId24"/>
    <p:sldId id="328" r:id="rId25"/>
    <p:sldId id="300" r:id="rId26"/>
    <p:sldId id="331" r:id="rId27"/>
    <p:sldId id="301" r:id="rId28"/>
    <p:sldId id="302" r:id="rId29"/>
    <p:sldId id="303" r:id="rId30"/>
    <p:sldId id="304" r:id="rId31"/>
    <p:sldId id="305" r:id="rId32"/>
    <p:sldId id="306" r:id="rId33"/>
    <p:sldId id="307" r:id="rId34"/>
    <p:sldId id="308" r:id="rId35"/>
    <p:sldId id="310" r:id="rId36"/>
    <p:sldId id="311" r:id="rId37"/>
    <p:sldId id="329" r:id="rId38"/>
    <p:sldId id="317" r:id="rId39"/>
    <p:sldId id="320" r:id="rId40"/>
    <p:sldId id="321" r:id="rId41"/>
    <p:sldId id="322" r:id="rId42"/>
    <p:sldId id="323" r:id="rId43"/>
    <p:sldId id="324" r:id="rId44"/>
    <p:sldId id="326" r:id="rId45"/>
    <p:sldId id="298" r:id="rId46"/>
    <p:sldId id="274" r:id="rId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Style moyen 3 - Accentuation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226"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a:defRPr/>
            </a:pPr>
            <a:r>
              <a:rPr lang="fr-FR" dirty="0"/>
              <a:t>Puissance </a:t>
            </a:r>
            <a:r>
              <a:rPr lang="fr-FR" dirty="0" smtClean="0"/>
              <a:t>reçue </a:t>
            </a:r>
            <a:r>
              <a:rPr lang="fr-FR" dirty="0"/>
              <a:t>en fin de chaine de réception en fonction de l'angle d'élévation </a:t>
            </a:r>
          </a:p>
        </c:rich>
      </c:tx>
      <c:layout/>
      <c:overlay val="0"/>
    </c:title>
    <c:autoTitleDeleted val="0"/>
    <c:plotArea>
      <c:layout/>
      <c:scatterChart>
        <c:scatterStyle val="lineMarker"/>
        <c:varyColors val="0"/>
        <c:ser>
          <c:idx val="0"/>
          <c:order val="0"/>
          <c:tx>
            <c:strRef>
              <c:f>label 0</c:f>
              <c:strCache>
                <c:ptCount val="1"/>
                <c:pt idx="0">
                  <c:v>Pémise = 0.5W</c:v>
                </c:pt>
              </c:strCache>
            </c:strRef>
          </c:tx>
          <c:spPr>
            <a:ln w="19080">
              <a:solidFill>
                <a:srgbClr val="4F81BD"/>
              </a:solidFill>
              <a:round/>
            </a:ln>
          </c:spPr>
          <c:marker>
            <c:symbol val="circle"/>
            <c:size val="5"/>
            <c:spPr>
              <a:solidFill>
                <a:srgbClr val="4F81BD"/>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1</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0</c:f>
              <c:numCache>
                <c:formatCode>General</c:formatCode>
                <c:ptCount val="20"/>
                <c:pt idx="0">
                  <c:v>-79.322754048852389</c:v>
                </c:pt>
                <c:pt idx="1">
                  <c:v>-81.260954309013599</c:v>
                </c:pt>
                <c:pt idx="2">
                  <c:v>-82.844579229966101</c:v>
                </c:pt>
                <c:pt idx="3">
                  <c:v>-84.183515022578391</c:v>
                </c:pt>
                <c:pt idx="4">
                  <c:v>-85.343353962132099</c:v>
                </c:pt>
                <c:pt idx="5">
                  <c:v>-86.366404411079799</c:v>
                </c:pt>
                <c:pt idx="6">
                  <c:v>-87.281554222293195</c:v>
                </c:pt>
                <c:pt idx="7">
                  <c:v>-88.109407925457788</c:v>
                </c:pt>
                <c:pt idx="8">
                  <c:v>-88.865179143245797</c:v>
                </c:pt>
                <c:pt idx="9">
                  <c:v>-89.560421268430005</c:v>
                </c:pt>
                <c:pt idx="10">
                  <c:v>-90.204114935858001</c:v>
                </c:pt>
                <c:pt idx="11">
                  <c:v>-90.803379403406481</c:v>
                </c:pt>
                <c:pt idx="12">
                  <c:v>-91.363953875411696</c:v>
                </c:pt>
                <c:pt idx="13">
                  <c:v>-91.890532649858699</c:v>
                </c:pt>
                <c:pt idx="14">
                  <c:v>-92.387004324359395</c:v>
                </c:pt>
                <c:pt idx="15">
                  <c:v>-92.856626241349801</c:v>
                </c:pt>
                <c:pt idx="16">
                  <c:v>-93.302154135572891</c:v>
                </c:pt>
                <c:pt idx="17">
                  <c:v>-93.725940116971074</c:v>
                </c:pt>
                <c:pt idx="18">
                  <c:v>-94.130007838737086</c:v>
                </c:pt>
                <c:pt idx="19">
                  <c:v>-94.516110942645099</c:v>
                </c:pt>
              </c:numCache>
            </c:numRef>
          </c:yVal>
          <c:smooth val="1"/>
        </c:ser>
        <c:ser>
          <c:idx val="1"/>
          <c:order val="1"/>
          <c:tx>
            <c:strRef>
              <c:f>label 2</c:f>
              <c:strCache>
                <c:ptCount val="1"/>
                <c:pt idx="0">
                  <c:v>Pémise = 1W</c:v>
                </c:pt>
              </c:strCache>
            </c:strRef>
          </c:tx>
          <c:spPr>
            <a:ln w="19080">
              <a:solidFill>
                <a:srgbClr val="9BBB59"/>
              </a:solidFill>
              <a:round/>
            </a:ln>
          </c:spPr>
          <c:marker>
            <c:symbol val="circle"/>
            <c:size val="5"/>
            <c:spPr>
              <a:solidFill>
                <a:srgbClr val="9BBB59"/>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3</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2</c:f>
              <c:numCache>
                <c:formatCode>General</c:formatCode>
                <c:ptCount val="20"/>
                <c:pt idx="0">
                  <c:v>-76.322754048852389</c:v>
                </c:pt>
                <c:pt idx="1">
                  <c:v>-78.260954309013599</c:v>
                </c:pt>
                <c:pt idx="2">
                  <c:v>-79.844579229966101</c:v>
                </c:pt>
                <c:pt idx="3">
                  <c:v>-81.183515022578391</c:v>
                </c:pt>
                <c:pt idx="4">
                  <c:v>-82.343353962132099</c:v>
                </c:pt>
                <c:pt idx="5">
                  <c:v>-83.366404411079699</c:v>
                </c:pt>
                <c:pt idx="6">
                  <c:v>-84.281554222293195</c:v>
                </c:pt>
                <c:pt idx="7">
                  <c:v>-85.109407925457688</c:v>
                </c:pt>
                <c:pt idx="8">
                  <c:v>-85.865179143245697</c:v>
                </c:pt>
                <c:pt idx="9">
                  <c:v>-86.560421268430005</c:v>
                </c:pt>
                <c:pt idx="10">
                  <c:v>-87.204114935858001</c:v>
                </c:pt>
                <c:pt idx="11">
                  <c:v>-87.803379403406481</c:v>
                </c:pt>
                <c:pt idx="12">
                  <c:v>-88.363953875411696</c:v>
                </c:pt>
                <c:pt idx="13">
                  <c:v>-88.890532649858699</c:v>
                </c:pt>
                <c:pt idx="14">
                  <c:v>-89.387004324359395</c:v>
                </c:pt>
                <c:pt idx="15">
                  <c:v>-89.856626241349801</c:v>
                </c:pt>
                <c:pt idx="16">
                  <c:v>-90.302154135572792</c:v>
                </c:pt>
                <c:pt idx="17">
                  <c:v>-90.725940116971174</c:v>
                </c:pt>
                <c:pt idx="18">
                  <c:v>-91.130007838737086</c:v>
                </c:pt>
                <c:pt idx="19">
                  <c:v>-91.516110942645099</c:v>
                </c:pt>
              </c:numCache>
            </c:numRef>
          </c:yVal>
          <c:smooth val="1"/>
        </c:ser>
        <c:ser>
          <c:idx val="2"/>
          <c:order val="2"/>
          <c:tx>
            <c:strRef>
              <c:f>label 4</c:f>
              <c:strCache>
                <c:ptCount val="1"/>
                <c:pt idx="0">
                  <c:v>Pémise = 1.5W</c:v>
                </c:pt>
              </c:strCache>
            </c:strRef>
          </c:tx>
          <c:spPr>
            <a:ln w="19080">
              <a:solidFill>
                <a:srgbClr val="4BACC6"/>
              </a:solidFill>
              <a:round/>
            </a:ln>
          </c:spPr>
          <c:marker>
            <c:symbol val="circle"/>
            <c:size val="5"/>
            <c:spPr>
              <a:solidFill>
                <a:srgbClr val="4BACC6"/>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5</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4</c:f>
              <c:numCache>
                <c:formatCode>General</c:formatCode>
                <c:ptCount val="20"/>
                <c:pt idx="0">
                  <c:v>-74.522754048852491</c:v>
                </c:pt>
                <c:pt idx="1">
                  <c:v>-76.460954309013601</c:v>
                </c:pt>
                <c:pt idx="2">
                  <c:v>-78.044579229966104</c:v>
                </c:pt>
                <c:pt idx="3">
                  <c:v>-79.383515022578393</c:v>
                </c:pt>
                <c:pt idx="4">
                  <c:v>-80.543353962132102</c:v>
                </c:pt>
                <c:pt idx="5">
                  <c:v>-81.566404411079702</c:v>
                </c:pt>
                <c:pt idx="6">
                  <c:v>-82.481554222293298</c:v>
                </c:pt>
                <c:pt idx="7">
                  <c:v>-83.309407925457791</c:v>
                </c:pt>
                <c:pt idx="8">
                  <c:v>-84.0651791432457</c:v>
                </c:pt>
                <c:pt idx="9">
                  <c:v>-84.760421268429994</c:v>
                </c:pt>
                <c:pt idx="10">
                  <c:v>-85.404114935858004</c:v>
                </c:pt>
                <c:pt idx="11">
                  <c:v>-86.003379403406583</c:v>
                </c:pt>
                <c:pt idx="12">
                  <c:v>-86.563953875411698</c:v>
                </c:pt>
                <c:pt idx="13">
                  <c:v>-87.090532649858702</c:v>
                </c:pt>
                <c:pt idx="14">
                  <c:v>-87.587004324359398</c:v>
                </c:pt>
                <c:pt idx="15">
                  <c:v>-88.056626241349903</c:v>
                </c:pt>
                <c:pt idx="16">
                  <c:v>-88.502154135572894</c:v>
                </c:pt>
                <c:pt idx="17">
                  <c:v>-88.925940116971177</c:v>
                </c:pt>
                <c:pt idx="18">
                  <c:v>-89.330007838737288</c:v>
                </c:pt>
                <c:pt idx="19">
                  <c:v>-89.716110942645102</c:v>
                </c:pt>
              </c:numCache>
            </c:numRef>
          </c:yVal>
          <c:smooth val="1"/>
        </c:ser>
        <c:ser>
          <c:idx val="3"/>
          <c:order val="3"/>
          <c:tx>
            <c:strRef>
              <c:f>label 6</c:f>
              <c:strCache>
                <c:ptCount val="1"/>
                <c:pt idx="0">
                  <c:v>Pémise = 2W</c:v>
                </c:pt>
              </c:strCache>
            </c:strRef>
          </c:tx>
          <c:spPr>
            <a:ln w="19080">
              <a:solidFill>
                <a:srgbClr val="C0504D"/>
              </a:solidFill>
              <a:round/>
            </a:ln>
          </c:spPr>
          <c:marker>
            <c:symbol val="circle"/>
            <c:size val="5"/>
            <c:spPr>
              <a:solidFill>
                <a:srgbClr val="C0504D"/>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7</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6</c:f>
              <c:numCache>
                <c:formatCode>General</c:formatCode>
                <c:ptCount val="20"/>
                <c:pt idx="0">
                  <c:v>-73.322754048852389</c:v>
                </c:pt>
                <c:pt idx="1">
                  <c:v>-75.260954309013599</c:v>
                </c:pt>
                <c:pt idx="2">
                  <c:v>-76.844579229966101</c:v>
                </c:pt>
                <c:pt idx="3">
                  <c:v>-78.183515022578391</c:v>
                </c:pt>
                <c:pt idx="4">
                  <c:v>-79.343353962132099</c:v>
                </c:pt>
                <c:pt idx="5">
                  <c:v>-80.366404411079699</c:v>
                </c:pt>
                <c:pt idx="6">
                  <c:v>-81.281554222293195</c:v>
                </c:pt>
                <c:pt idx="7">
                  <c:v>-82.109407925457688</c:v>
                </c:pt>
                <c:pt idx="8">
                  <c:v>-82.865179143245697</c:v>
                </c:pt>
                <c:pt idx="9">
                  <c:v>-83.560421268430005</c:v>
                </c:pt>
                <c:pt idx="10">
                  <c:v>-84.204114935858001</c:v>
                </c:pt>
                <c:pt idx="11">
                  <c:v>-84.803379403406481</c:v>
                </c:pt>
                <c:pt idx="12">
                  <c:v>-85.363953875411696</c:v>
                </c:pt>
                <c:pt idx="13">
                  <c:v>-85.890532649858699</c:v>
                </c:pt>
                <c:pt idx="14">
                  <c:v>-86.387004324359395</c:v>
                </c:pt>
                <c:pt idx="15">
                  <c:v>-86.856626241349801</c:v>
                </c:pt>
                <c:pt idx="16">
                  <c:v>-87.302154135572891</c:v>
                </c:pt>
                <c:pt idx="17">
                  <c:v>-87.725940116971074</c:v>
                </c:pt>
                <c:pt idx="18">
                  <c:v>-88.130007838737185</c:v>
                </c:pt>
                <c:pt idx="19">
                  <c:v>-88.516110942645099</c:v>
                </c:pt>
              </c:numCache>
            </c:numRef>
          </c:yVal>
          <c:smooth val="1"/>
        </c:ser>
        <c:ser>
          <c:idx val="4"/>
          <c:order val="4"/>
          <c:tx>
            <c:strRef>
              <c:f>label 8</c:f>
              <c:strCache>
                <c:ptCount val="1"/>
                <c:pt idx="0">
                  <c:v>Planché de Bruit</c:v>
                </c:pt>
              </c:strCache>
            </c:strRef>
          </c:tx>
          <c:spPr>
            <a:ln w="19080">
              <a:solidFill>
                <a:srgbClr val="8064A2"/>
              </a:solidFill>
              <a:round/>
            </a:ln>
          </c:spPr>
          <c:marker>
            <c:symbol val="circle"/>
            <c:size val="5"/>
            <c:spPr>
              <a:solidFill>
                <a:srgbClr val="8064A2"/>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9</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8</c:f>
              <c:numCache>
                <c:formatCode>General</c:formatCode>
                <c:ptCount val="20"/>
                <c:pt idx="0">
                  <c:v>-106</c:v>
                </c:pt>
                <c:pt idx="1">
                  <c:v>-106</c:v>
                </c:pt>
                <c:pt idx="2">
                  <c:v>-106</c:v>
                </c:pt>
                <c:pt idx="3">
                  <c:v>-106</c:v>
                </c:pt>
                <c:pt idx="4">
                  <c:v>-106</c:v>
                </c:pt>
                <c:pt idx="5">
                  <c:v>-106</c:v>
                </c:pt>
                <c:pt idx="6">
                  <c:v>-106</c:v>
                </c:pt>
                <c:pt idx="7">
                  <c:v>-106</c:v>
                </c:pt>
                <c:pt idx="8">
                  <c:v>-106</c:v>
                </c:pt>
                <c:pt idx="9">
                  <c:v>-106</c:v>
                </c:pt>
                <c:pt idx="10">
                  <c:v>-106</c:v>
                </c:pt>
                <c:pt idx="11">
                  <c:v>-106</c:v>
                </c:pt>
                <c:pt idx="12">
                  <c:v>-106</c:v>
                </c:pt>
                <c:pt idx="13">
                  <c:v>-106</c:v>
                </c:pt>
                <c:pt idx="14">
                  <c:v>-106</c:v>
                </c:pt>
                <c:pt idx="15">
                  <c:v>-106</c:v>
                </c:pt>
                <c:pt idx="16">
                  <c:v>-106</c:v>
                </c:pt>
                <c:pt idx="17">
                  <c:v>-106</c:v>
                </c:pt>
                <c:pt idx="18">
                  <c:v>-106</c:v>
                </c:pt>
                <c:pt idx="19">
                  <c:v>-106</c:v>
                </c:pt>
              </c:numCache>
            </c:numRef>
          </c:yVal>
          <c:smooth val="1"/>
        </c:ser>
        <c:ser>
          <c:idx val="5"/>
          <c:order val="5"/>
          <c:tx>
            <c:strRef>
              <c:f>label 10</c:f>
              <c:strCache>
                <c:ptCount val="1"/>
                <c:pt idx="0">
                  <c:v>Psmin</c:v>
                </c:pt>
              </c:strCache>
            </c:strRef>
          </c:tx>
          <c:spPr>
            <a:ln w="19080">
              <a:solidFill>
                <a:srgbClr val="F79646"/>
              </a:solidFill>
              <a:round/>
            </a:ln>
          </c:spPr>
          <c:marker>
            <c:symbol val="circle"/>
            <c:size val="5"/>
            <c:spPr>
              <a:solidFill>
                <a:srgbClr val="F79646"/>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11</c:f>
              <c:numCache>
                <c:formatCode>General</c:formatCode>
                <c:ptCount val="20"/>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pt idx="12">
                  <c:v>7.6321463236584091</c:v>
                </c:pt>
                <c:pt idx="13">
                  <c:v>6.3057787018023701</c:v>
                </c:pt>
                <c:pt idx="14">
                  <c:v>5.07971579273348</c:v>
                </c:pt>
                <c:pt idx="15">
                  <c:v>3.93747152976285</c:v>
                </c:pt>
                <c:pt idx="16">
                  <c:v>2.86598398259886</c:v>
                </c:pt>
                <c:pt idx="17">
                  <c:v>1.8547632185340299</c:v>
                </c:pt>
                <c:pt idx="18">
                  <c:v>0.89528298657012795</c:v>
                </c:pt>
                <c:pt idx="19">
                  <c:v>-1.9461882002333401E-2</c:v>
                </c:pt>
              </c:numCache>
            </c:numRef>
          </c:xVal>
          <c:yVal>
            <c:numRef>
              <c:f>10</c:f>
              <c:numCache>
                <c:formatCode>General</c:formatCode>
                <c:ptCount val="20"/>
                <c:pt idx="0">
                  <c:v>-102</c:v>
                </c:pt>
                <c:pt idx="1">
                  <c:v>-102</c:v>
                </c:pt>
                <c:pt idx="2">
                  <c:v>-102</c:v>
                </c:pt>
                <c:pt idx="3">
                  <c:v>-102</c:v>
                </c:pt>
                <c:pt idx="4">
                  <c:v>-102</c:v>
                </c:pt>
                <c:pt idx="5">
                  <c:v>-102</c:v>
                </c:pt>
                <c:pt idx="6">
                  <c:v>-102</c:v>
                </c:pt>
                <c:pt idx="7">
                  <c:v>-102</c:v>
                </c:pt>
                <c:pt idx="8">
                  <c:v>-102</c:v>
                </c:pt>
                <c:pt idx="9">
                  <c:v>-102</c:v>
                </c:pt>
                <c:pt idx="10">
                  <c:v>-102</c:v>
                </c:pt>
                <c:pt idx="11">
                  <c:v>-102</c:v>
                </c:pt>
                <c:pt idx="12">
                  <c:v>-102</c:v>
                </c:pt>
                <c:pt idx="13">
                  <c:v>-102</c:v>
                </c:pt>
                <c:pt idx="14">
                  <c:v>-102</c:v>
                </c:pt>
                <c:pt idx="15">
                  <c:v>-102</c:v>
                </c:pt>
                <c:pt idx="16">
                  <c:v>-102</c:v>
                </c:pt>
                <c:pt idx="17">
                  <c:v>-102</c:v>
                </c:pt>
                <c:pt idx="18">
                  <c:v>-102</c:v>
                </c:pt>
                <c:pt idx="19">
                  <c:v>-102</c:v>
                </c:pt>
              </c:numCache>
            </c:numRef>
          </c:yVal>
          <c:smooth val="1"/>
        </c:ser>
        <c:dLbls>
          <c:showLegendKey val="0"/>
          <c:showVal val="0"/>
          <c:showCatName val="0"/>
          <c:showSerName val="0"/>
          <c:showPercent val="0"/>
          <c:showBubbleSize val="0"/>
        </c:dLbls>
        <c:axId val="1147024672"/>
        <c:axId val="1147025760"/>
      </c:scatterChart>
      <c:valAx>
        <c:axId val="1147024672"/>
        <c:scaling>
          <c:orientation val="minMax"/>
        </c:scaling>
        <c:delete val="0"/>
        <c:axPos val="b"/>
        <c:majorGridlines>
          <c:spPr>
            <a:ln w="9360">
              <a:solidFill>
                <a:srgbClr val="D9D9D9"/>
              </a:solidFill>
              <a:round/>
            </a:ln>
          </c:spPr>
        </c:majorGridlines>
        <c:title>
          <c:tx>
            <c:rich>
              <a:bodyPr rot="0"/>
              <a:lstStyle/>
              <a:p>
                <a:pPr>
                  <a:defRPr/>
                </a:pPr>
                <a:r>
                  <a:rPr lang="fr-FR" dirty="0"/>
                  <a:t>Angle d'élévation </a:t>
                </a:r>
                <a:r>
                  <a:rPr lang="fr-FR" dirty="0" smtClean="0"/>
                  <a:t>(°)</a:t>
                </a:r>
                <a:endParaRPr lang="fr-FR" dirty="0"/>
              </a:p>
            </c:rich>
          </c:tx>
          <c:layout/>
          <c:overlay val="0"/>
        </c:title>
        <c:numFmt formatCode="General" sourceLinked="0"/>
        <c:majorTickMark val="none"/>
        <c:minorTickMark val="none"/>
        <c:tickLblPos val="nextTo"/>
        <c:spPr>
          <a:ln w="9360">
            <a:solidFill>
              <a:srgbClr val="BFBFBF"/>
            </a:solidFill>
            <a:round/>
          </a:ln>
        </c:spPr>
        <c:crossAx val="1147025760"/>
        <c:crosses val="autoZero"/>
        <c:crossBetween val="midCat"/>
      </c:valAx>
      <c:valAx>
        <c:axId val="1147025760"/>
        <c:scaling>
          <c:orientation val="minMax"/>
          <c:max val="-70"/>
        </c:scaling>
        <c:delete val="0"/>
        <c:axPos val="l"/>
        <c:majorGridlines>
          <c:spPr>
            <a:ln w="9360">
              <a:solidFill>
                <a:srgbClr val="D9D9D9"/>
              </a:solidFill>
              <a:round/>
            </a:ln>
          </c:spPr>
        </c:majorGridlines>
        <c:title>
          <c:tx>
            <c:rich>
              <a:bodyPr rot="-5400000"/>
              <a:lstStyle/>
              <a:p>
                <a:pPr>
                  <a:defRPr/>
                </a:pPr>
                <a:r>
                  <a:rPr lang="fr-FR"/>
                  <a:t>Puissance reçue (dBm)</a:t>
                </a:r>
              </a:p>
            </c:rich>
          </c:tx>
          <c:layout/>
          <c:overlay val="0"/>
        </c:title>
        <c:numFmt formatCode="General" sourceLinked="0"/>
        <c:majorTickMark val="none"/>
        <c:minorTickMark val="none"/>
        <c:tickLblPos val="nextTo"/>
        <c:spPr>
          <a:ln w="9360">
            <a:solidFill>
              <a:srgbClr val="BFBFBF"/>
            </a:solidFill>
            <a:round/>
          </a:ln>
        </c:spPr>
        <c:crossAx val="1147024672"/>
        <c:crosses val="autoZero"/>
        <c:crossBetween val="midCat"/>
      </c:valAx>
      <c:spPr>
        <a:noFill/>
        <a:ln>
          <a:noFill/>
        </a:ln>
      </c:spPr>
    </c:plotArea>
    <c:legend>
      <c:legendPos val="r"/>
      <c:layout/>
      <c:overlay val="0"/>
      <c:spPr>
        <a:noFill/>
        <a:ln>
          <a:noFill/>
        </a:ln>
      </c:spPr>
    </c:legend>
    <c:plotVisOnly val="1"/>
    <c:dispBlanksAs val="gap"/>
    <c:showDLblsOverMax val="1"/>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fr-FR"/>
    </a:p>
  </c:txPr>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a:defRPr/>
            </a:pPr>
            <a:r>
              <a:rPr lang="fr-FR"/>
              <a:t>Puissance reçue par le satellite en fonction de l'angle d'élévation</a:t>
            </a:r>
          </a:p>
        </c:rich>
      </c:tx>
      <c:layout/>
      <c:overlay val="0"/>
    </c:title>
    <c:autoTitleDeleted val="0"/>
    <c:plotArea>
      <c:layout/>
      <c:scatterChart>
        <c:scatterStyle val="lineMarker"/>
        <c:varyColors val="0"/>
        <c:ser>
          <c:idx val="0"/>
          <c:order val="0"/>
          <c:tx>
            <c:strRef>
              <c:f>label 0</c:f>
              <c:strCache>
                <c:ptCount val="1"/>
                <c:pt idx="0">
                  <c:v>Psat</c:v>
                </c:pt>
              </c:strCache>
            </c:strRef>
          </c:tx>
          <c:spPr>
            <a:ln w="19080">
              <a:solidFill>
                <a:srgbClr val="4F81BD"/>
              </a:solidFill>
              <a:round/>
            </a:ln>
          </c:spPr>
          <c:marker>
            <c:symbol val="circle"/>
            <c:size val="5"/>
            <c:spPr>
              <a:solidFill>
                <a:srgbClr val="4F81BD"/>
              </a:solidFill>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1</c:f>
              <c:numCache>
                <c:formatCode>General</c:formatCode>
                <c:ptCount val="12"/>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numCache>
            </c:numRef>
          </c:xVal>
          <c:yVal>
            <c:numRef>
              <c:f>0</c:f>
              <c:numCache>
                <c:formatCode>General</c:formatCode>
                <c:ptCount val="12"/>
                <c:pt idx="0">
                  <c:v>-89.822754048852488</c:v>
                </c:pt>
                <c:pt idx="1">
                  <c:v>-91.760954309013599</c:v>
                </c:pt>
                <c:pt idx="2">
                  <c:v>-93.344579229966101</c:v>
                </c:pt>
                <c:pt idx="3">
                  <c:v>-94.683515022578391</c:v>
                </c:pt>
                <c:pt idx="4">
                  <c:v>-95.843353962132099</c:v>
                </c:pt>
                <c:pt idx="5">
                  <c:v>-96.866404411079699</c:v>
                </c:pt>
                <c:pt idx="6">
                  <c:v>-97.781554222293195</c:v>
                </c:pt>
                <c:pt idx="7">
                  <c:v>-98.609407925457688</c:v>
                </c:pt>
                <c:pt idx="8">
                  <c:v>-99.365179143245697</c:v>
                </c:pt>
                <c:pt idx="9">
                  <c:v>-100.06042126843001</c:v>
                </c:pt>
                <c:pt idx="10">
                  <c:v>-100.704114935858</c:v>
                </c:pt>
                <c:pt idx="11">
                  <c:v>-101.30337940340701</c:v>
                </c:pt>
              </c:numCache>
            </c:numRef>
          </c:yVal>
          <c:smooth val="1"/>
        </c:ser>
        <c:ser>
          <c:idx val="1"/>
          <c:order val="1"/>
          <c:tx>
            <c:strRef>
              <c:f>label 2</c:f>
              <c:strCache>
                <c:ptCount val="1"/>
                <c:pt idx="0">
                  <c:v>Seuil carte</c:v>
                </c:pt>
              </c:strCache>
            </c:strRef>
          </c:tx>
          <c:spPr>
            <a:ln w="19080">
              <a:solidFill>
                <a:srgbClr val="C0504D"/>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3</c:f>
              <c:numCache>
                <c:formatCode>General</c:formatCode>
                <c:ptCount val="12"/>
                <c:pt idx="0">
                  <c:v>90</c:v>
                </c:pt>
                <c:pt idx="1">
                  <c:v>51.807468872444787</c:v>
                </c:pt>
                <c:pt idx="2">
                  <c:v>39.838439976999098</c:v>
                </c:pt>
                <c:pt idx="3">
                  <c:v>32.316667399295788</c:v>
                </c:pt>
                <c:pt idx="4">
                  <c:v>26.9443581804757</c:v>
                </c:pt>
                <c:pt idx="5">
                  <c:v>22.831405801143902</c:v>
                </c:pt>
                <c:pt idx="6">
                  <c:v>19.534536507156101</c:v>
                </c:pt>
                <c:pt idx="7">
                  <c:v>16.8018375934282</c:v>
                </c:pt>
                <c:pt idx="8">
                  <c:v>14.4775121859299</c:v>
                </c:pt>
                <c:pt idx="9">
                  <c:v>12.4592497611428</c:v>
                </c:pt>
                <c:pt idx="10">
                  <c:v>10.6767494488418</c:v>
                </c:pt>
                <c:pt idx="11">
                  <c:v>9.0799486389863606</c:v>
                </c:pt>
              </c:numCache>
            </c:numRef>
          </c:xVal>
          <c:yVal>
            <c:numRef>
              <c:f>2</c:f>
              <c:numCache>
                <c:formatCode>General</c:formatCode>
                <c:ptCount val="12"/>
                <c:pt idx="0">
                  <c:v>-102</c:v>
                </c:pt>
                <c:pt idx="1">
                  <c:v>-102</c:v>
                </c:pt>
                <c:pt idx="2">
                  <c:v>-102</c:v>
                </c:pt>
                <c:pt idx="3">
                  <c:v>-102</c:v>
                </c:pt>
                <c:pt idx="4">
                  <c:v>-102</c:v>
                </c:pt>
                <c:pt idx="5">
                  <c:v>-102</c:v>
                </c:pt>
                <c:pt idx="6">
                  <c:v>-102</c:v>
                </c:pt>
                <c:pt idx="7">
                  <c:v>-102</c:v>
                </c:pt>
                <c:pt idx="8">
                  <c:v>-102</c:v>
                </c:pt>
                <c:pt idx="9">
                  <c:v>-102</c:v>
                </c:pt>
                <c:pt idx="10">
                  <c:v>-102</c:v>
                </c:pt>
                <c:pt idx="11">
                  <c:v>-102</c:v>
                </c:pt>
              </c:numCache>
            </c:numRef>
          </c:yVal>
          <c:smooth val="1"/>
        </c:ser>
        <c:dLbls>
          <c:showLegendKey val="0"/>
          <c:showVal val="0"/>
          <c:showCatName val="0"/>
          <c:showSerName val="0"/>
          <c:showPercent val="0"/>
          <c:showBubbleSize val="0"/>
        </c:dLbls>
        <c:axId val="1147028480"/>
        <c:axId val="1147029568"/>
      </c:scatterChart>
      <c:valAx>
        <c:axId val="1147028480"/>
        <c:scaling>
          <c:orientation val="minMax"/>
        </c:scaling>
        <c:delete val="0"/>
        <c:axPos val="b"/>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147029568"/>
        <c:crosses val="autoZero"/>
        <c:crossBetween val="midCat"/>
      </c:valAx>
      <c:valAx>
        <c:axId val="1147029568"/>
        <c:scaling>
          <c:orientation val="minMax"/>
        </c:scaling>
        <c:delete val="0"/>
        <c:axPos val="l"/>
        <c:majorGridlines>
          <c:spPr>
            <a:ln w="9360">
              <a:solidFill>
                <a:srgbClr val="D9D9D9"/>
              </a:solidFill>
              <a:round/>
            </a:ln>
          </c:spPr>
        </c:majorGridlines>
        <c:numFmt formatCode="General" sourceLinked="0"/>
        <c:majorTickMark val="none"/>
        <c:minorTickMark val="none"/>
        <c:tickLblPos val="nextTo"/>
        <c:spPr>
          <a:ln w="9360">
            <a:solidFill>
              <a:srgbClr val="BFBFBF"/>
            </a:solidFill>
            <a:round/>
          </a:ln>
        </c:spPr>
        <c:crossAx val="1147028480"/>
        <c:crosses val="autoZero"/>
        <c:crossBetween val="midCat"/>
      </c:valAx>
      <c:spPr>
        <a:noFill/>
        <a:ln>
          <a:noFill/>
        </a:ln>
      </c:spPr>
    </c:plotArea>
    <c:legend>
      <c:legendPos val="r"/>
      <c:layout/>
      <c:overlay val="0"/>
      <c:spPr>
        <a:noFill/>
        <a:ln>
          <a:noFill/>
        </a:ln>
      </c:spPr>
    </c:legend>
    <c:plotVisOnly val="1"/>
    <c:dispBlanksAs val="gap"/>
    <c:showDLblsOverMax val="1"/>
  </c:chart>
  <c:spPr>
    <a:solidFill>
      <a:schemeClr val="lt1"/>
    </a:solidFill>
    <a:ln w="25400" cap="flat" cmpd="sng" algn="ctr">
      <a:solidFill>
        <a:schemeClr val="dk1"/>
      </a:solidFill>
      <a:prstDash val="solid"/>
    </a:ln>
    <a:effectLst/>
  </c:spPr>
  <c:txPr>
    <a:bodyPr/>
    <a:lstStyle/>
    <a:p>
      <a:pPr>
        <a:defRPr>
          <a:solidFill>
            <a:schemeClr val="dk1"/>
          </a:solidFill>
          <a:latin typeface="+mn-lt"/>
          <a:ea typeface="+mn-ea"/>
          <a:cs typeface="+mn-cs"/>
        </a:defRPr>
      </a:pPr>
      <a:endParaRPr lang="fr-FR"/>
    </a:p>
  </c:tx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PlaceHolder 1"/>
          <p:cNvSpPr>
            <a:spLocks noGrp="1"/>
          </p:cNvSpPr>
          <p:nvPr>
            <p:ph type="body"/>
          </p:nvPr>
        </p:nvSpPr>
        <p:spPr>
          <a:xfrm>
            <a:off x="756000" y="5078520"/>
            <a:ext cx="6047640" cy="4811040"/>
          </a:xfrm>
          <a:prstGeom prst="rect">
            <a:avLst/>
          </a:prstGeom>
        </p:spPr>
        <p:txBody>
          <a:bodyPr lIns="0" tIns="0" rIns="0" bIns="0"/>
          <a:lstStyle/>
          <a:p>
            <a:r>
              <a:rPr lang="fr-FR" sz="2000" b="0" strike="noStrike" spc="-1">
                <a:latin typeface="Arial"/>
              </a:rPr>
              <a:t>Cliquez pour modifier le format des notes</a:t>
            </a:r>
          </a:p>
        </p:txBody>
      </p:sp>
      <p:sp>
        <p:nvSpPr>
          <p:cNvPr id="125" name="PlaceHolder 2"/>
          <p:cNvSpPr>
            <a:spLocks noGrp="1"/>
          </p:cNvSpPr>
          <p:nvPr>
            <p:ph type="hdr"/>
          </p:nvPr>
        </p:nvSpPr>
        <p:spPr>
          <a:xfrm>
            <a:off x="1512000" y="5880600"/>
            <a:ext cx="6047640" cy="4811040"/>
          </a:xfrm>
          <a:prstGeom prst="rect">
            <a:avLst/>
          </a:prstGeom>
        </p:spPr>
        <p:txBody>
          <a:bodyPr lIns="0" tIns="0" rIns="0" bIns="0"/>
          <a:lstStyle/>
          <a:p>
            <a:r>
              <a:rPr lang="fr-FR" sz="1400" b="0" strike="noStrike" spc="-1">
                <a:latin typeface="Times New Roman"/>
              </a:rPr>
              <a:t> </a:t>
            </a:r>
          </a:p>
        </p:txBody>
      </p:sp>
      <p:sp>
        <p:nvSpPr>
          <p:cNvPr id="126" name="PlaceHolder 3"/>
          <p:cNvSpPr>
            <a:spLocks noGrp="1"/>
          </p:cNvSpPr>
          <p:nvPr>
            <p:ph type="dt"/>
          </p:nvPr>
        </p:nvSpPr>
        <p:spPr>
          <a:xfrm>
            <a:off x="0" y="10157400"/>
            <a:ext cx="3280680" cy="534240"/>
          </a:xfrm>
          <a:prstGeom prst="rect">
            <a:avLst/>
          </a:prstGeom>
        </p:spPr>
        <p:txBody>
          <a:bodyPr lIns="0" tIns="0" rIns="0" bIns="0"/>
          <a:lstStyle/>
          <a:p>
            <a:pPr algn="r"/>
            <a:r>
              <a:rPr lang="fr-FR" sz="1400" b="0" strike="noStrike" spc="-1">
                <a:latin typeface="Times New Roman"/>
              </a:rPr>
              <a:t> </a:t>
            </a:r>
          </a:p>
        </p:txBody>
      </p:sp>
      <p:sp>
        <p:nvSpPr>
          <p:cNvPr id="127" name="PlaceHolder 4"/>
          <p:cNvSpPr>
            <a:spLocks noGrp="1"/>
          </p:cNvSpPr>
          <p:nvPr>
            <p:ph type="ftr"/>
          </p:nvPr>
        </p:nvSpPr>
        <p:spPr>
          <a:xfrm>
            <a:off x="0" y="0"/>
            <a:ext cx="3280680" cy="534240"/>
          </a:xfrm>
          <a:prstGeom prst="rect">
            <a:avLst/>
          </a:prstGeom>
        </p:spPr>
        <p:txBody>
          <a:bodyPr lIns="0" tIns="0" rIns="0" bIns="0" anchor="b"/>
          <a:lstStyle/>
          <a:p>
            <a:r>
              <a:rPr lang="fr-FR" sz="1400" b="0" strike="noStrike" spc="-1">
                <a:latin typeface="Times New Roman"/>
              </a:rPr>
              <a:t> </a:t>
            </a:r>
          </a:p>
        </p:txBody>
      </p:sp>
      <p:sp>
        <p:nvSpPr>
          <p:cNvPr id="128" name="PlaceHolder 5"/>
          <p:cNvSpPr>
            <a:spLocks noGrp="1"/>
          </p:cNvSpPr>
          <p:nvPr>
            <p:ph type="sldNum"/>
          </p:nvPr>
        </p:nvSpPr>
        <p:spPr>
          <a:xfrm>
            <a:off x="4278960" y="0"/>
            <a:ext cx="3280680" cy="534240"/>
          </a:xfrm>
          <a:prstGeom prst="rect">
            <a:avLst/>
          </a:prstGeom>
        </p:spPr>
        <p:txBody>
          <a:bodyPr lIns="0" tIns="0" rIns="0" bIns="0" anchor="b"/>
          <a:lstStyle/>
          <a:p>
            <a:pPr algn="r"/>
            <a:fld id="{545890B8-6675-4379-8837-B5B8B764959A}" type="slidenum">
              <a:rPr lang="fr-FR" sz="1400" b="0" strike="noStrike" spc="-1">
                <a:latin typeface="Times New Roman"/>
              </a:rPr>
              <a:t>‹N°›</a:t>
            </a:fld>
            <a:endParaRPr lang="fr-FR" sz="1400" b="0" strike="noStrike" spc="-1">
              <a:latin typeface="Times New Roman"/>
            </a:endParaRPr>
          </a:p>
        </p:txBody>
      </p:sp>
    </p:spTree>
    <p:extLst>
      <p:ext uri="{BB962C8B-B14F-4D97-AF65-F5344CB8AC3E}">
        <p14:creationId xmlns:p14="http://schemas.microsoft.com/office/powerpoint/2010/main" val="1452152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idx="10"/>
          </p:nvPr>
        </p:nvSpPr>
        <p:spPr/>
        <p:txBody>
          <a:bodyPr/>
          <a:lstStyle/>
          <a:p>
            <a:pPr algn="r"/>
            <a:fld id="{545890B8-6675-4379-8837-B5B8B764959A}" type="slidenum">
              <a:rPr lang="fr-FR" sz="1400" b="0" strike="noStrike" spc="-1" smtClean="0">
                <a:latin typeface="Times New Roman"/>
              </a:rPr>
              <a:t>1</a:t>
            </a:fld>
            <a:endParaRPr lang="fr-FR" sz="1400" b="0" strike="noStrike" spc="-1">
              <a:latin typeface="Times New Roman"/>
            </a:endParaRPr>
          </a:p>
        </p:txBody>
      </p:sp>
    </p:spTree>
    <p:extLst>
      <p:ext uri="{BB962C8B-B14F-4D97-AF65-F5344CB8AC3E}">
        <p14:creationId xmlns:p14="http://schemas.microsoft.com/office/powerpoint/2010/main" val="1803423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body"/>
          </p:nvPr>
        </p:nvSpPr>
        <p:spPr>
          <a:xfrm>
            <a:off x="685800" y="4400640"/>
            <a:ext cx="5486040" cy="3600000"/>
          </a:xfrm>
          <a:prstGeom prst="rect">
            <a:avLst/>
          </a:prstGeom>
        </p:spPr>
        <p:txBody>
          <a:bodyPr/>
          <a:lstStyle/>
          <a:p>
            <a:endParaRPr lang="fr-FR" sz="2000" b="0" strike="noStrike" spc="-1">
              <a:latin typeface="Arial"/>
            </a:endParaRPr>
          </a:p>
        </p:txBody>
      </p:sp>
      <p:sp>
        <p:nvSpPr>
          <p:cNvPr id="261" name="TextShape 2"/>
          <p:cNvSpPr txBox="1"/>
          <p:nvPr/>
        </p:nvSpPr>
        <p:spPr>
          <a:xfrm>
            <a:off x="3884760" y="8685360"/>
            <a:ext cx="2971440" cy="458280"/>
          </a:xfrm>
          <a:prstGeom prst="rect">
            <a:avLst/>
          </a:prstGeom>
          <a:noFill/>
          <a:ln>
            <a:noFill/>
          </a:ln>
        </p:spPr>
        <p:txBody>
          <a:bodyPr anchor="b"/>
          <a:lstStyle/>
          <a:p>
            <a:pPr algn="r">
              <a:lnSpc>
                <a:spcPct val="100000"/>
              </a:lnSpc>
            </a:pPr>
            <a:fld id="{F5D6F0AA-AD87-4495-82F0-370A4A76EB0A}" type="slidenum">
              <a:rPr lang="fr-FR" sz="1200" b="0" strike="noStrike" spc="-1">
                <a:solidFill>
                  <a:srgbClr val="000000"/>
                </a:solidFill>
                <a:latin typeface="+mn-lt"/>
                <a:ea typeface="+mn-ea"/>
              </a:rPr>
              <a:t>8</a:t>
            </a:fld>
            <a:endParaRPr lang="fr-FR" sz="1200" b="0" strike="noStrike" spc="-1">
              <a:latin typeface="Times New Roman"/>
            </a:endParaRPr>
          </a:p>
        </p:txBody>
      </p:sp>
    </p:spTree>
    <p:extLst>
      <p:ext uri="{BB962C8B-B14F-4D97-AF65-F5344CB8AC3E}">
        <p14:creationId xmlns:p14="http://schemas.microsoft.com/office/powerpoint/2010/main" val="1518405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algn="r"/>
            <a:fld id="{52657407-EF64-4884-8A9C-3E2898137618}" type="slidenum">
              <a:rPr lang="fr-FR" sz="1400" spc="-1" smtClean="0">
                <a:solidFill>
                  <a:prstClr val="black"/>
                </a:solidFill>
                <a:latin typeface="Times New Roman"/>
              </a:rPr>
              <a:pPr algn="r"/>
              <a:t>26</a:t>
            </a:fld>
            <a:endParaRPr lang="fr-FR" sz="1400" spc="-1">
              <a:solidFill>
                <a:prstClr val="black"/>
              </a:solidFill>
              <a:latin typeface="Times New Roman"/>
            </a:endParaRPr>
          </a:p>
        </p:txBody>
      </p:sp>
    </p:spTree>
    <p:extLst>
      <p:ext uri="{BB962C8B-B14F-4D97-AF65-F5344CB8AC3E}">
        <p14:creationId xmlns:p14="http://schemas.microsoft.com/office/powerpoint/2010/main" val="272961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27" name="PlaceHolder 2"/>
          <p:cNvSpPr>
            <a:spLocks noGrp="1"/>
          </p:cNvSpPr>
          <p:nvPr>
            <p:ph type="body"/>
          </p:nvPr>
        </p:nvSpPr>
        <p:spPr>
          <a:xfrm>
            <a:off x="838080" y="182556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8" name="PlaceHolder 3"/>
          <p:cNvSpPr>
            <a:spLocks noGrp="1"/>
          </p:cNvSpPr>
          <p:nvPr>
            <p:ph type="body"/>
          </p:nvPr>
        </p:nvSpPr>
        <p:spPr>
          <a:xfrm>
            <a:off x="838080" y="409824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30"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1"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2" name="PlaceHolder 4"/>
          <p:cNvSpPr>
            <a:spLocks noGrp="1"/>
          </p:cNvSpPr>
          <p:nvPr>
            <p:ph type="body"/>
          </p:nvPr>
        </p:nvSpPr>
        <p:spPr>
          <a:xfrm>
            <a:off x="3493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3" name="PlaceHolder 5"/>
          <p:cNvSpPr>
            <a:spLocks noGrp="1"/>
          </p:cNvSpPr>
          <p:nvPr>
            <p:ph type="body"/>
          </p:nvPr>
        </p:nvSpPr>
        <p:spPr>
          <a:xfrm>
            <a:off x="838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35" name="PlaceHolder 2"/>
          <p:cNvSpPr>
            <a:spLocks noGrp="1"/>
          </p:cNvSpPr>
          <p:nvPr>
            <p:ph type="body"/>
          </p:nvPr>
        </p:nvSpPr>
        <p:spPr>
          <a:xfrm>
            <a:off x="83808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6" name="PlaceHolder 3"/>
          <p:cNvSpPr>
            <a:spLocks noGrp="1"/>
          </p:cNvSpPr>
          <p:nvPr>
            <p:ph type="body"/>
          </p:nvPr>
        </p:nvSpPr>
        <p:spPr>
          <a:xfrm>
            <a:off x="259020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7" name="PlaceHolder 4"/>
          <p:cNvSpPr>
            <a:spLocks noGrp="1"/>
          </p:cNvSpPr>
          <p:nvPr>
            <p:ph type="body"/>
          </p:nvPr>
        </p:nvSpPr>
        <p:spPr>
          <a:xfrm>
            <a:off x="434232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8" name="PlaceHolder 5"/>
          <p:cNvSpPr>
            <a:spLocks noGrp="1"/>
          </p:cNvSpPr>
          <p:nvPr>
            <p:ph type="body"/>
          </p:nvPr>
        </p:nvSpPr>
        <p:spPr>
          <a:xfrm>
            <a:off x="434232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39" name="PlaceHolder 6"/>
          <p:cNvSpPr>
            <a:spLocks noGrp="1"/>
          </p:cNvSpPr>
          <p:nvPr>
            <p:ph type="body"/>
          </p:nvPr>
        </p:nvSpPr>
        <p:spPr>
          <a:xfrm>
            <a:off x="259020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40" name="PlaceHolder 7"/>
          <p:cNvSpPr>
            <a:spLocks noGrp="1"/>
          </p:cNvSpPr>
          <p:nvPr>
            <p:ph type="body"/>
          </p:nvPr>
        </p:nvSpPr>
        <p:spPr>
          <a:xfrm>
            <a:off x="83808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89" name="PlaceHolder 2"/>
          <p:cNvSpPr>
            <a:spLocks noGrp="1"/>
          </p:cNvSpPr>
          <p:nvPr>
            <p:ph type="subTitle"/>
          </p:nvPr>
        </p:nvSpPr>
        <p:spPr>
          <a:xfrm>
            <a:off x="838080" y="1825560"/>
            <a:ext cx="5181120" cy="435096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91" name="PlaceHolder 2"/>
          <p:cNvSpPr>
            <a:spLocks noGrp="1"/>
          </p:cNvSpPr>
          <p:nvPr>
            <p:ph type="body"/>
          </p:nvPr>
        </p:nvSpPr>
        <p:spPr>
          <a:xfrm>
            <a:off x="838080" y="1825560"/>
            <a:ext cx="518112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93" name="PlaceHolder 2"/>
          <p:cNvSpPr>
            <a:spLocks noGrp="1"/>
          </p:cNvSpPr>
          <p:nvPr>
            <p:ph type="body"/>
          </p:nvPr>
        </p:nvSpPr>
        <p:spPr>
          <a:xfrm>
            <a:off x="838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94" name="PlaceHolder 3"/>
          <p:cNvSpPr>
            <a:spLocks noGrp="1"/>
          </p:cNvSpPr>
          <p:nvPr>
            <p:ph type="body"/>
          </p:nvPr>
        </p:nvSpPr>
        <p:spPr>
          <a:xfrm>
            <a:off x="3493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98"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99" name="PlaceHolder 3"/>
          <p:cNvSpPr>
            <a:spLocks noGrp="1"/>
          </p:cNvSpPr>
          <p:nvPr>
            <p:ph type="body"/>
          </p:nvPr>
        </p:nvSpPr>
        <p:spPr>
          <a:xfrm>
            <a:off x="838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0" name="PlaceHolder 4"/>
          <p:cNvSpPr>
            <a:spLocks noGrp="1"/>
          </p:cNvSpPr>
          <p:nvPr>
            <p:ph type="body"/>
          </p:nvPr>
        </p:nvSpPr>
        <p:spPr>
          <a:xfrm>
            <a:off x="3493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6" name="PlaceHolder 2"/>
          <p:cNvSpPr>
            <a:spLocks noGrp="1"/>
          </p:cNvSpPr>
          <p:nvPr>
            <p:ph type="subTitle"/>
          </p:nvPr>
        </p:nvSpPr>
        <p:spPr>
          <a:xfrm>
            <a:off x="838080" y="1825560"/>
            <a:ext cx="5181120" cy="435096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02" name="PlaceHolder 2"/>
          <p:cNvSpPr>
            <a:spLocks noGrp="1"/>
          </p:cNvSpPr>
          <p:nvPr>
            <p:ph type="body"/>
          </p:nvPr>
        </p:nvSpPr>
        <p:spPr>
          <a:xfrm>
            <a:off x="838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3"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4" name="PlaceHolder 4"/>
          <p:cNvSpPr>
            <a:spLocks noGrp="1"/>
          </p:cNvSpPr>
          <p:nvPr>
            <p:ph type="body"/>
          </p:nvPr>
        </p:nvSpPr>
        <p:spPr>
          <a:xfrm>
            <a:off x="3493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06"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7"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08" name="PlaceHolder 4"/>
          <p:cNvSpPr>
            <a:spLocks noGrp="1"/>
          </p:cNvSpPr>
          <p:nvPr>
            <p:ph type="body"/>
          </p:nvPr>
        </p:nvSpPr>
        <p:spPr>
          <a:xfrm>
            <a:off x="838080" y="409824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10" name="PlaceHolder 2"/>
          <p:cNvSpPr>
            <a:spLocks noGrp="1"/>
          </p:cNvSpPr>
          <p:nvPr>
            <p:ph type="body"/>
          </p:nvPr>
        </p:nvSpPr>
        <p:spPr>
          <a:xfrm>
            <a:off x="838080" y="182556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1" name="PlaceHolder 3"/>
          <p:cNvSpPr>
            <a:spLocks noGrp="1"/>
          </p:cNvSpPr>
          <p:nvPr>
            <p:ph type="body"/>
          </p:nvPr>
        </p:nvSpPr>
        <p:spPr>
          <a:xfrm>
            <a:off x="838080" y="409824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13"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4"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5" name="PlaceHolder 4"/>
          <p:cNvSpPr>
            <a:spLocks noGrp="1"/>
          </p:cNvSpPr>
          <p:nvPr>
            <p:ph type="body"/>
          </p:nvPr>
        </p:nvSpPr>
        <p:spPr>
          <a:xfrm>
            <a:off x="3493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6" name="PlaceHolder 5"/>
          <p:cNvSpPr>
            <a:spLocks noGrp="1"/>
          </p:cNvSpPr>
          <p:nvPr>
            <p:ph type="body"/>
          </p:nvPr>
        </p:nvSpPr>
        <p:spPr>
          <a:xfrm>
            <a:off x="838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18" name="PlaceHolder 2"/>
          <p:cNvSpPr>
            <a:spLocks noGrp="1"/>
          </p:cNvSpPr>
          <p:nvPr>
            <p:ph type="body"/>
          </p:nvPr>
        </p:nvSpPr>
        <p:spPr>
          <a:xfrm>
            <a:off x="83808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9" name="PlaceHolder 3"/>
          <p:cNvSpPr>
            <a:spLocks noGrp="1"/>
          </p:cNvSpPr>
          <p:nvPr>
            <p:ph type="body"/>
          </p:nvPr>
        </p:nvSpPr>
        <p:spPr>
          <a:xfrm>
            <a:off x="259020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0" name="PlaceHolder 4"/>
          <p:cNvSpPr>
            <a:spLocks noGrp="1"/>
          </p:cNvSpPr>
          <p:nvPr>
            <p:ph type="body"/>
          </p:nvPr>
        </p:nvSpPr>
        <p:spPr>
          <a:xfrm>
            <a:off x="4342320" y="182556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1" name="PlaceHolder 5"/>
          <p:cNvSpPr>
            <a:spLocks noGrp="1"/>
          </p:cNvSpPr>
          <p:nvPr>
            <p:ph type="body"/>
          </p:nvPr>
        </p:nvSpPr>
        <p:spPr>
          <a:xfrm>
            <a:off x="434232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2" name="PlaceHolder 6"/>
          <p:cNvSpPr>
            <a:spLocks noGrp="1"/>
          </p:cNvSpPr>
          <p:nvPr>
            <p:ph type="body"/>
          </p:nvPr>
        </p:nvSpPr>
        <p:spPr>
          <a:xfrm>
            <a:off x="259020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23" name="PlaceHolder 7"/>
          <p:cNvSpPr>
            <a:spLocks noGrp="1"/>
          </p:cNvSpPr>
          <p:nvPr>
            <p:ph type="body"/>
          </p:nvPr>
        </p:nvSpPr>
        <p:spPr>
          <a:xfrm>
            <a:off x="838080" y="4098240"/>
            <a:ext cx="166824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4523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42" name="PlaceHolder 2"/>
          <p:cNvSpPr>
            <a:spLocks noGrp="1"/>
          </p:cNvSpPr>
          <p:nvPr>
            <p:ph type="subTitle"/>
          </p:nvPr>
        </p:nvSpPr>
        <p:spPr>
          <a:xfrm>
            <a:off x="838080" y="1825560"/>
            <a:ext cx="1233000" cy="4350240"/>
          </a:xfrm>
          <a:prstGeom prst="rect">
            <a:avLst/>
          </a:prstGeom>
        </p:spPr>
        <p:txBody>
          <a:bodyPr lIns="0" tIns="0" rIns="0" bIns="0" anchor="ctr"/>
          <a:lstStyle/>
          <a:p>
            <a:pPr algn="ctr"/>
            <a:endParaRPr lang="fr-FR" sz="3200" b="0" strike="noStrike" spc="-1">
              <a:latin typeface="Arial"/>
            </a:endParaRPr>
          </a:p>
        </p:txBody>
      </p:sp>
    </p:spTree>
    <p:extLst>
      <p:ext uri="{BB962C8B-B14F-4D97-AF65-F5344CB8AC3E}">
        <p14:creationId xmlns:p14="http://schemas.microsoft.com/office/powerpoint/2010/main" val="33759796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44" name="PlaceHolder 2"/>
          <p:cNvSpPr>
            <a:spLocks noGrp="1"/>
          </p:cNvSpPr>
          <p:nvPr>
            <p:ph type="body"/>
          </p:nvPr>
        </p:nvSpPr>
        <p:spPr>
          <a:xfrm>
            <a:off x="838080" y="1825560"/>
            <a:ext cx="1233000" cy="43502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0310153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46" name="PlaceHolder 2"/>
          <p:cNvSpPr>
            <a:spLocks noGrp="1"/>
          </p:cNvSpPr>
          <p:nvPr>
            <p:ph type="body"/>
          </p:nvPr>
        </p:nvSpPr>
        <p:spPr>
          <a:xfrm>
            <a:off x="838080" y="1825560"/>
            <a:ext cx="601560" cy="43502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47" name="PlaceHolder 3"/>
          <p:cNvSpPr>
            <a:spLocks noGrp="1"/>
          </p:cNvSpPr>
          <p:nvPr>
            <p:ph type="body"/>
          </p:nvPr>
        </p:nvSpPr>
        <p:spPr>
          <a:xfrm>
            <a:off x="1470240" y="1825560"/>
            <a:ext cx="601560" cy="43502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7620877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Tree>
    <p:extLst>
      <p:ext uri="{BB962C8B-B14F-4D97-AF65-F5344CB8AC3E}">
        <p14:creationId xmlns:p14="http://schemas.microsoft.com/office/powerpoint/2010/main" val="3232814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8" name="PlaceHolder 2"/>
          <p:cNvSpPr>
            <a:spLocks noGrp="1"/>
          </p:cNvSpPr>
          <p:nvPr>
            <p:ph type="body"/>
          </p:nvPr>
        </p:nvSpPr>
        <p:spPr>
          <a:xfrm>
            <a:off x="838080" y="1825560"/>
            <a:ext cx="518112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838080" y="365040"/>
            <a:ext cx="10514520" cy="6140520"/>
          </a:xfrm>
          <a:prstGeom prst="rect">
            <a:avLst/>
          </a:prstGeom>
        </p:spPr>
        <p:txBody>
          <a:bodyPr lIns="0" tIns="0" rIns="0" bIns="0" anchor="ctr"/>
          <a:lstStyle/>
          <a:p>
            <a:pPr algn="ctr"/>
            <a:endParaRPr lang="fr-FR" sz="3200" b="0" strike="noStrike" spc="-1">
              <a:latin typeface="Arial"/>
            </a:endParaRPr>
          </a:p>
        </p:txBody>
      </p:sp>
    </p:spTree>
    <p:extLst>
      <p:ext uri="{BB962C8B-B14F-4D97-AF65-F5344CB8AC3E}">
        <p14:creationId xmlns:p14="http://schemas.microsoft.com/office/powerpoint/2010/main" val="25288418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51" name="PlaceHolder 2"/>
          <p:cNvSpPr>
            <a:spLocks noGrp="1"/>
          </p:cNvSpPr>
          <p:nvPr>
            <p:ph type="body"/>
          </p:nvPr>
        </p:nvSpPr>
        <p:spPr>
          <a:xfrm>
            <a:off x="83808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52" name="PlaceHolder 3"/>
          <p:cNvSpPr>
            <a:spLocks noGrp="1"/>
          </p:cNvSpPr>
          <p:nvPr>
            <p:ph type="body"/>
          </p:nvPr>
        </p:nvSpPr>
        <p:spPr>
          <a:xfrm>
            <a:off x="838080" y="409824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53" name="PlaceHolder 4"/>
          <p:cNvSpPr>
            <a:spLocks noGrp="1"/>
          </p:cNvSpPr>
          <p:nvPr>
            <p:ph type="body"/>
          </p:nvPr>
        </p:nvSpPr>
        <p:spPr>
          <a:xfrm>
            <a:off x="1470240" y="1825560"/>
            <a:ext cx="601560" cy="43502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029258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55" name="PlaceHolder 2"/>
          <p:cNvSpPr>
            <a:spLocks noGrp="1"/>
          </p:cNvSpPr>
          <p:nvPr>
            <p:ph type="body"/>
          </p:nvPr>
        </p:nvSpPr>
        <p:spPr>
          <a:xfrm>
            <a:off x="838080" y="1825560"/>
            <a:ext cx="601560" cy="43502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56" name="PlaceHolder 3"/>
          <p:cNvSpPr>
            <a:spLocks noGrp="1"/>
          </p:cNvSpPr>
          <p:nvPr>
            <p:ph type="body"/>
          </p:nvPr>
        </p:nvSpPr>
        <p:spPr>
          <a:xfrm>
            <a:off x="147024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57" name="PlaceHolder 4"/>
          <p:cNvSpPr>
            <a:spLocks noGrp="1"/>
          </p:cNvSpPr>
          <p:nvPr>
            <p:ph type="body"/>
          </p:nvPr>
        </p:nvSpPr>
        <p:spPr>
          <a:xfrm>
            <a:off x="1470240" y="409824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01288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59" name="PlaceHolder 2"/>
          <p:cNvSpPr>
            <a:spLocks noGrp="1"/>
          </p:cNvSpPr>
          <p:nvPr>
            <p:ph type="body"/>
          </p:nvPr>
        </p:nvSpPr>
        <p:spPr>
          <a:xfrm>
            <a:off x="83808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0" name="PlaceHolder 3"/>
          <p:cNvSpPr>
            <a:spLocks noGrp="1"/>
          </p:cNvSpPr>
          <p:nvPr>
            <p:ph type="body"/>
          </p:nvPr>
        </p:nvSpPr>
        <p:spPr>
          <a:xfrm>
            <a:off x="147024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1" name="PlaceHolder 4"/>
          <p:cNvSpPr>
            <a:spLocks noGrp="1"/>
          </p:cNvSpPr>
          <p:nvPr>
            <p:ph type="body"/>
          </p:nvPr>
        </p:nvSpPr>
        <p:spPr>
          <a:xfrm>
            <a:off x="838080" y="4098240"/>
            <a:ext cx="1233000" cy="20750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685793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63" name="PlaceHolder 2"/>
          <p:cNvSpPr>
            <a:spLocks noGrp="1"/>
          </p:cNvSpPr>
          <p:nvPr>
            <p:ph type="body"/>
          </p:nvPr>
        </p:nvSpPr>
        <p:spPr>
          <a:xfrm>
            <a:off x="838080" y="1825560"/>
            <a:ext cx="123300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4" name="PlaceHolder 3"/>
          <p:cNvSpPr>
            <a:spLocks noGrp="1"/>
          </p:cNvSpPr>
          <p:nvPr>
            <p:ph type="body"/>
          </p:nvPr>
        </p:nvSpPr>
        <p:spPr>
          <a:xfrm>
            <a:off x="838080" y="4098240"/>
            <a:ext cx="1233000" cy="20750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37875453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66" name="PlaceHolder 2"/>
          <p:cNvSpPr>
            <a:spLocks noGrp="1"/>
          </p:cNvSpPr>
          <p:nvPr>
            <p:ph type="body"/>
          </p:nvPr>
        </p:nvSpPr>
        <p:spPr>
          <a:xfrm>
            <a:off x="83808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7" name="PlaceHolder 3"/>
          <p:cNvSpPr>
            <a:spLocks noGrp="1"/>
          </p:cNvSpPr>
          <p:nvPr>
            <p:ph type="body"/>
          </p:nvPr>
        </p:nvSpPr>
        <p:spPr>
          <a:xfrm>
            <a:off x="1470240" y="182556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8" name="PlaceHolder 4"/>
          <p:cNvSpPr>
            <a:spLocks noGrp="1"/>
          </p:cNvSpPr>
          <p:nvPr>
            <p:ph type="body"/>
          </p:nvPr>
        </p:nvSpPr>
        <p:spPr>
          <a:xfrm>
            <a:off x="1470240" y="409824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69" name="PlaceHolder 5"/>
          <p:cNvSpPr>
            <a:spLocks noGrp="1"/>
          </p:cNvSpPr>
          <p:nvPr>
            <p:ph type="body"/>
          </p:nvPr>
        </p:nvSpPr>
        <p:spPr>
          <a:xfrm>
            <a:off x="838080" y="4098240"/>
            <a:ext cx="601560" cy="20750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506410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4520" cy="1324440"/>
          </a:xfrm>
          <a:prstGeom prst="rect">
            <a:avLst/>
          </a:prstGeom>
        </p:spPr>
        <p:txBody>
          <a:bodyPr lIns="0" tIns="0" rIns="0" bIns="0" anchor="ctr"/>
          <a:lstStyle/>
          <a:p>
            <a:endParaRPr lang="fr-FR" sz="1800" b="0" strike="noStrike" spc="-1">
              <a:solidFill>
                <a:srgbClr val="000000"/>
              </a:solidFill>
              <a:latin typeface="Arial"/>
            </a:endParaRPr>
          </a:p>
        </p:txBody>
      </p:sp>
      <p:sp>
        <p:nvSpPr>
          <p:cNvPr id="71" name="PlaceHolder 2"/>
          <p:cNvSpPr>
            <a:spLocks noGrp="1"/>
          </p:cNvSpPr>
          <p:nvPr>
            <p:ph type="body"/>
          </p:nvPr>
        </p:nvSpPr>
        <p:spPr>
          <a:xfrm>
            <a:off x="838080" y="182556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2" name="PlaceHolder 3"/>
          <p:cNvSpPr>
            <a:spLocks noGrp="1"/>
          </p:cNvSpPr>
          <p:nvPr>
            <p:ph type="body"/>
          </p:nvPr>
        </p:nvSpPr>
        <p:spPr>
          <a:xfrm>
            <a:off x="1254960" y="182556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3" name="PlaceHolder 4"/>
          <p:cNvSpPr>
            <a:spLocks noGrp="1"/>
          </p:cNvSpPr>
          <p:nvPr>
            <p:ph type="body"/>
          </p:nvPr>
        </p:nvSpPr>
        <p:spPr>
          <a:xfrm>
            <a:off x="1671840" y="182556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4" name="PlaceHolder 5"/>
          <p:cNvSpPr>
            <a:spLocks noGrp="1"/>
          </p:cNvSpPr>
          <p:nvPr>
            <p:ph type="body"/>
          </p:nvPr>
        </p:nvSpPr>
        <p:spPr>
          <a:xfrm>
            <a:off x="1671840" y="409824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5" name="PlaceHolder 6"/>
          <p:cNvSpPr>
            <a:spLocks noGrp="1"/>
          </p:cNvSpPr>
          <p:nvPr>
            <p:ph type="body"/>
          </p:nvPr>
        </p:nvSpPr>
        <p:spPr>
          <a:xfrm>
            <a:off x="1254960" y="409824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
        <p:nvSpPr>
          <p:cNvPr id="76" name="PlaceHolder 7"/>
          <p:cNvSpPr>
            <a:spLocks noGrp="1"/>
          </p:cNvSpPr>
          <p:nvPr>
            <p:ph type="body"/>
          </p:nvPr>
        </p:nvSpPr>
        <p:spPr>
          <a:xfrm>
            <a:off x="838080" y="4098240"/>
            <a:ext cx="396720" cy="2075040"/>
          </a:xfrm>
          <a:prstGeom prst="rect">
            <a:avLst/>
          </a:prstGeom>
        </p:spPr>
        <p:txBody>
          <a:bodyPr lIns="0" tIns="0" rIns="0" bIns="0">
            <a:normAutofit/>
          </a:bodyPr>
          <a:lstStyle/>
          <a:p>
            <a:endParaRPr lang="fr-FR" sz="2800" b="0" strike="noStrike" spc="-1">
              <a:solidFill>
                <a:srgbClr val="000000"/>
              </a:solidFill>
              <a:latin typeface="Arial"/>
            </a:endParaRPr>
          </a:p>
        </p:txBody>
      </p:sp>
    </p:spTree>
    <p:extLst>
      <p:ext uri="{BB962C8B-B14F-4D97-AF65-F5344CB8AC3E}">
        <p14:creationId xmlns:p14="http://schemas.microsoft.com/office/powerpoint/2010/main" val="2294898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0" name="PlaceHolder 2"/>
          <p:cNvSpPr>
            <a:spLocks noGrp="1"/>
          </p:cNvSpPr>
          <p:nvPr>
            <p:ph type="body"/>
          </p:nvPr>
        </p:nvSpPr>
        <p:spPr>
          <a:xfrm>
            <a:off x="838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1" name="PlaceHolder 3"/>
          <p:cNvSpPr>
            <a:spLocks noGrp="1"/>
          </p:cNvSpPr>
          <p:nvPr>
            <p:ph type="body"/>
          </p:nvPr>
        </p:nvSpPr>
        <p:spPr>
          <a:xfrm>
            <a:off x="3493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5"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6" name="PlaceHolder 3"/>
          <p:cNvSpPr>
            <a:spLocks noGrp="1"/>
          </p:cNvSpPr>
          <p:nvPr>
            <p:ph type="body"/>
          </p:nvPr>
        </p:nvSpPr>
        <p:spPr>
          <a:xfrm>
            <a:off x="838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17" name="PlaceHolder 4"/>
          <p:cNvSpPr>
            <a:spLocks noGrp="1"/>
          </p:cNvSpPr>
          <p:nvPr>
            <p:ph type="body"/>
          </p:nvPr>
        </p:nvSpPr>
        <p:spPr>
          <a:xfrm>
            <a:off x="3493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19" name="PlaceHolder 2"/>
          <p:cNvSpPr>
            <a:spLocks noGrp="1"/>
          </p:cNvSpPr>
          <p:nvPr>
            <p:ph type="body"/>
          </p:nvPr>
        </p:nvSpPr>
        <p:spPr>
          <a:xfrm>
            <a:off x="838080" y="1825560"/>
            <a:ext cx="2528280" cy="435096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0"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1" name="PlaceHolder 4"/>
          <p:cNvSpPr>
            <a:spLocks noGrp="1"/>
          </p:cNvSpPr>
          <p:nvPr>
            <p:ph type="body"/>
          </p:nvPr>
        </p:nvSpPr>
        <p:spPr>
          <a:xfrm>
            <a:off x="3493080" y="409824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lstStyle/>
          <a:p>
            <a:endParaRPr lang="fr-FR" sz="1800" b="0" strike="noStrike" spc="-1">
              <a:solidFill>
                <a:srgbClr val="000000"/>
              </a:solidFill>
              <a:latin typeface="Calibri"/>
            </a:endParaRPr>
          </a:p>
        </p:txBody>
      </p:sp>
      <p:sp>
        <p:nvSpPr>
          <p:cNvPr id="23" name="PlaceHolder 2"/>
          <p:cNvSpPr>
            <a:spLocks noGrp="1"/>
          </p:cNvSpPr>
          <p:nvPr>
            <p:ph type="body"/>
          </p:nvPr>
        </p:nvSpPr>
        <p:spPr>
          <a:xfrm>
            <a:off x="838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4" name="PlaceHolder 3"/>
          <p:cNvSpPr>
            <a:spLocks noGrp="1"/>
          </p:cNvSpPr>
          <p:nvPr>
            <p:ph type="body"/>
          </p:nvPr>
        </p:nvSpPr>
        <p:spPr>
          <a:xfrm>
            <a:off x="3493080" y="1825560"/>
            <a:ext cx="2528280" cy="2075040"/>
          </a:xfrm>
          <a:prstGeom prst="rect">
            <a:avLst/>
          </a:prstGeom>
        </p:spPr>
        <p:txBody>
          <a:bodyPr lIns="0" tIns="0" rIns="0" bIns="0">
            <a:normAutofit/>
          </a:bodyPr>
          <a:lstStyle/>
          <a:p>
            <a:endParaRPr lang="fr-FR" sz="2800" b="0" strike="noStrike" spc="-1">
              <a:solidFill>
                <a:srgbClr val="000000"/>
              </a:solidFill>
              <a:latin typeface="Calibri"/>
            </a:endParaRPr>
          </a:p>
        </p:txBody>
      </p:sp>
      <p:sp>
        <p:nvSpPr>
          <p:cNvPr id="25" name="PlaceHolder 4"/>
          <p:cNvSpPr>
            <a:spLocks noGrp="1"/>
          </p:cNvSpPr>
          <p:nvPr>
            <p:ph type="body"/>
          </p:nvPr>
        </p:nvSpPr>
        <p:spPr>
          <a:xfrm>
            <a:off x="838080" y="4098240"/>
            <a:ext cx="5181120" cy="2075040"/>
          </a:xfrm>
          <a:prstGeom prst="rect">
            <a:avLst/>
          </a:prstGeom>
        </p:spPr>
        <p:txBody>
          <a:bodyPr lIns="0" tIns="0" rIns="0" bIns="0">
            <a:normAutofit/>
          </a:bodyPr>
          <a:lstStyle/>
          <a:p>
            <a:endParaRPr lang="fr-FR"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lstStyle/>
          <a:p>
            <a:pPr algn="ctr">
              <a:lnSpc>
                <a:spcPct val="100000"/>
              </a:lnSpc>
            </a:pPr>
            <a:r>
              <a:rPr lang="fr-FR" sz="6000" b="0" strike="noStrike" spc="-1">
                <a:solidFill>
                  <a:srgbClr val="000000"/>
                </a:solidFill>
                <a:latin typeface="Calibri Light"/>
              </a:rPr>
              <a:t>Modifiez le style du titre</a:t>
            </a:r>
            <a:endParaRPr lang="fr-FR"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lstStyle/>
          <a:p>
            <a:pPr>
              <a:lnSpc>
                <a:spcPct val="100000"/>
              </a:lnSpc>
            </a:pPr>
            <a:r>
              <a:rPr lang="fr-FR" sz="1200" b="0" strike="noStrike" spc="-1">
                <a:solidFill>
                  <a:srgbClr val="8B8B8B"/>
                </a:solidFill>
                <a:latin typeface="Calibri"/>
              </a:rPr>
              <a:t>19/05/2017</a:t>
            </a:r>
            <a:endParaRPr lang="fr-FR"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lstStyle/>
          <a:p>
            <a:pPr algn="ctr">
              <a:lnSpc>
                <a:spcPct val="100000"/>
              </a:lnSpc>
            </a:pPr>
            <a:r>
              <a:rPr lang="fr-FR" sz="1200" b="0" strike="noStrike" spc="-1">
                <a:solidFill>
                  <a:srgbClr val="8B8B8B"/>
                </a:solidFill>
                <a:latin typeface="Calibri"/>
              </a:rPr>
              <a:t>Station de base</a:t>
            </a:r>
            <a:endParaRPr lang="fr-FR" sz="12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lstStyle/>
          <a:p>
            <a:pPr algn="r">
              <a:lnSpc>
                <a:spcPct val="100000"/>
              </a:lnSpc>
            </a:pPr>
            <a:fld id="{ABC4D368-D9AF-470A-A236-1A9680512548}" type="slidenum">
              <a:rPr lang="fr-FR" sz="1200" b="0" strike="noStrike" spc="-1">
                <a:solidFill>
                  <a:srgbClr val="8B8B8B"/>
                </a:solidFill>
                <a:latin typeface="Calibri"/>
              </a:rPr>
              <a:t>‹N°›</a:t>
            </a:fld>
            <a:endParaRPr lang="fr-FR"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fr-FR" sz="2800" b="0" strike="noStrike" spc="-1">
                <a:solidFill>
                  <a:srgbClr val="000000"/>
                </a:solidFill>
                <a:latin typeface="Calibri"/>
              </a:rPr>
              <a:t>Cliquez pour éditer le format du plan de texte</a:t>
            </a:r>
          </a:p>
          <a:p>
            <a:pPr marL="864000" lvl="1" indent="-324000">
              <a:spcBef>
                <a:spcPts val="1134"/>
              </a:spcBef>
              <a:buClr>
                <a:srgbClr val="FFFFFF"/>
              </a:buClr>
              <a:buSzPct val="75000"/>
              <a:buFont typeface="Symbol" charset="2"/>
              <a:buChar char=""/>
            </a:pPr>
            <a:r>
              <a:rPr lang="fr-FR" sz="2000" b="0" strike="noStrike" spc="-1">
                <a:solidFill>
                  <a:srgbClr val="000000"/>
                </a:solidFill>
                <a:latin typeface="Calibri"/>
              </a:rPr>
              <a:t>Second niveau de plan</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Calibri"/>
              </a:rPr>
              <a:t>Troisième niveau de plan</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Calibri"/>
              </a:rPr>
              <a:t>Quatrième niveau de plan</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Calibri"/>
              </a:rPr>
              <a:t>Cinquième niveau de plan</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Calibri"/>
              </a:rPr>
              <a:t>Sixième niveau de plan</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Calibri"/>
              </a:rPr>
              <a:t>Septième niveau de plan</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lstStyle/>
          <a:p>
            <a:pPr>
              <a:lnSpc>
                <a:spcPct val="90000"/>
              </a:lnSpc>
            </a:pPr>
            <a:r>
              <a:rPr lang="fr-FR" sz="4400" b="0" strike="noStrike" spc="-1">
                <a:solidFill>
                  <a:srgbClr val="000000"/>
                </a:solidFill>
                <a:latin typeface="Calibri Light"/>
              </a:rPr>
              <a:t>Modifiez le style du titre</a:t>
            </a:r>
            <a:endParaRPr lang="fr-FR" sz="4400" b="0" strike="noStrike" spc="-1">
              <a:solidFill>
                <a:srgbClr val="000000"/>
              </a:solidFill>
              <a:latin typeface="Calibri"/>
            </a:endParaRPr>
          </a:p>
        </p:txBody>
      </p:sp>
      <p:sp>
        <p:nvSpPr>
          <p:cNvPr id="83" name="PlaceHolder 2"/>
          <p:cNvSpPr>
            <a:spLocks noGrp="1"/>
          </p:cNvSpPr>
          <p:nvPr>
            <p:ph type="body"/>
          </p:nvPr>
        </p:nvSpPr>
        <p:spPr>
          <a:xfrm>
            <a:off x="838080" y="1825560"/>
            <a:ext cx="5181120" cy="4350960"/>
          </a:xfrm>
          <a:prstGeom prst="rect">
            <a:avLst/>
          </a:prstGeom>
        </p:spPr>
        <p:txBody>
          <a:bodyPr/>
          <a:lstStyle/>
          <a:p>
            <a:pPr marL="228600" indent="-228240">
              <a:lnSpc>
                <a:spcPct val="100000"/>
              </a:lnSpc>
              <a:spcBef>
                <a:spcPts val="1001"/>
              </a:spcBef>
              <a:buClr>
                <a:srgbClr val="000000"/>
              </a:buClr>
              <a:buFont typeface="Arial"/>
              <a:buChar char="•"/>
            </a:pPr>
            <a:r>
              <a:rPr lang="fr-FR" sz="2800" b="0" strike="noStrike" spc="-1">
                <a:solidFill>
                  <a:srgbClr val="000000"/>
                </a:solidFill>
                <a:latin typeface="Calibri"/>
              </a:rPr>
              <a:t>Modifier les styles du texte du masque</a:t>
            </a:r>
          </a:p>
          <a:p>
            <a:pPr marL="685800" lvl="1" indent="-228240">
              <a:lnSpc>
                <a:spcPct val="10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10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10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10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84" name="PlaceHolder 3"/>
          <p:cNvSpPr>
            <a:spLocks noGrp="1"/>
          </p:cNvSpPr>
          <p:nvPr>
            <p:ph type="body"/>
          </p:nvPr>
        </p:nvSpPr>
        <p:spPr>
          <a:xfrm>
            <a:off x="6172200" y="1825560"/>
            <a:ext cx="5181120" cy="4350960"/>
          </a:xfrm>
          <a:prstGeom prst="rect">
            <a:avLst/>
          </a:prstGeom>
        </p:spPr>
        <p:txBody>
          <a:bodyPr/>
          <a:lstStyle/>
          <a:p>
            <a:pPr marL="228600" indent="-228240">
              <a:lnSpc>
                <a:spcPct val="100000"/>
              </a:lnSpc>
              <a:spcBef>
                <a:spcPts val="1001"/>
              </a:spcBef>
              <a:buClr>
                <a:srgbClr val="000000"/>
              </a:buClr>
              <a:buFont typeface="Arial"/>
              <a:buChar char="•"/>
            </a:pPr>
            <a:r>
              <a:rPr lang="fr-FR" sz="2800" b="0" strike="noStrike" spc="-1">
                <a:solidFill>
                  <a:srgbClr val="000000"/>
                </a:solidFill>
                <a:latin typeface="Calibri"/>
              </a:rPr>
              <a:t>Modifier les styles du texte du masque</a:t>
            </a:r>
          </a:p>
          <a:p>
            <a:pPr marL="685800" lvl="1" indent="-228240">
              <a:lnSpc>
                <a:spcPct val="100000"/>
              </a:lnSpc>
              <a:spcBef>
                <a:spcPts val="499"/>
              </a:spcBef>
              <a:buClr>
                <a:srgbClr val="000000"/>
              </a:buClr>
              <a:buFont typeface="Arial"/>
              <a:buChar char="•"/>
            </a:pPr>
            <a:r>
              <a:rPr lang="fr-FR" sz="2400" b="0" strike="noStrike" spc="-1">
                <a:solidFill>
                  <a:srgbClr val="000000"/>
                </a:solidFill>
                <a:latin typeface="Calibri"/>
              </a:rPr>
              <a:t>Deuxième niveau</a:t>
            </a:r>
          </a:p>
          <a:p>
            <a:pPr marL="1143000" lvl="2" indent="-228240">
              <a:lnSpc>
                <a:spcPct val="100000"/>
              </a:lnSpc>
              <a:spcBef>
                <a:spcPts val="499"/>
              </a:spcBef>
              <a:buClr>
                <a:srgbClr val="000000"/>
              </a:buClr>
              <a:buFont typeface="Arial"/>
              <a:buChar char="•"/>
            </a:pPr>
            <a:r>
              <a:rPr lang="fr-FR" sz="2000" b="0" strike="noStrike" spc="-1">
                <a:solidFill>
                  <a:srgbClr val="000000"/>
                </a:solidFill>
                <a:latin typeface="Calibri"/>
              </a:rPr>
              <a:t>Troisième niveau</a:t>
            </a:r>
          </a:p>
          <a:p>
            <a:pPr marL="1600200" lvl="3" indent="-228240">
              <a:lnSpc>
                <a:spcPct val="100000"/>
              </a:lnSpc>
              <a:spcBef>
                <a:spcPts val="499"/>
              </a:spcBef>
              <a:buClr>
                <a:srgbClr val="000000"/>
              </a:buClr>
              <a:buFont typeface="Arial"/>
              <a:buChar char="•"/>
            </a:pPr>
            <a:r>
              <a:rPr lang="fr-FR" sz="1800" b="0" strike="noStrike" spc="-1">
                <a:solidFill>
                  <a:srgbClr val="000000"/>
                </a:solidFill>
                <a:latin typeface="Calibri"/>
              </a:rPr>
              <a:t>Quatrième niveau</a:t>
            </a:r>
          </a:p>
          <a:p>
            <a:pPr marL="2057400" lvl="4" indent="-228240">
              <a:lnSpc>
                <a:spcPct val="100000"/>
              </a:lnSpc>
              <a:spcBef>
                <a:spcPts val="499"/>
              </a:spcBef>
              <a:buClr>
                <a:srgbClr val="000000"/>
              </a:buClr>
              <a:buFont typeface="Arial"/>
              <a:buChar char="•"/>
            </a:pPr>
            <a:r>
              <a:rPr lang="fr-FR" sz="1800" b="0" strike="noStrike" spc="-1">
                <a:solidFill>
                  <a:srgbClr val="000000"/>
                </a:solidFill>
                <a:latin typeface="Calibri"/>
              </a:rPr>
              <a:t>Cinquième niveau</a:t>
            </a:r>
          </a:p>
        </p:txBody>
      </p:sp>
      <p:sp>
        <p:nvSpPr>
          <p:cNvPr id="85" name="PlaceHolder 4"/>
          <p:cNvSpPr>
            <a:spLocks noGrp="1"/>
          </p:cNvSpPr>
          <p:nvPr>
            <p:ph type="dt"/>
          </p:nvPr>
        </p:nvSpPr>
        <p:spPr>
          <a:xfrm>
            <a:off x="838080" y="6356520"/>
            <a:ext cx="2742840" cy="364680"/>
          </a:xfrm>
          <a:prstGeom prst="rect">
            <a:avLst/>
          </a:prstGeom>
        </p:spPr>
        <p:txBody>
          <a:bodyPr anchor="ctr"/>
          <a:lstStyle/>
          <a:p>
            <a:pPr>
              <a:lnSpc>
                <a:spcPct val="100000"/>
              </a:lnSpc>
            </a:pPr>
            <a:r>
              <a:rPr lang="fr-FR" sz="1200" b="0" strike="noStrike" spc="-1">
                <a:solidFill>
                  <a:srgbClr val="8B8B8B"/>
                </a:solidFill>
                <a:latin typeface="Calibri"/>
              </a:rPr>
              <a:t>19/05/2017</a:t>
            </a:r>
            <a:endParaRPr lang="fr-FR" sz="1200" b="0" strike="noStrike" spc="-1">
              <a:latin typeface="Times New Roman"/>
            </a:endParaRPr>
          </a:p>
        </p:txBody>
      </p:sp>
      <p:sp>
        <p:nvSpPr>
          <p:cNvPr id="86" name="PlaceHolder 5"/>
          <p:cNvSpPr>
            <a:spLocks noGrp="1"/>
          </p:cNvSpPr>
          <p:nvPr>
            <p:ph type="ftr"/>
          </p:nvPr>
        </p:nvSpPr>
        <p:spPr>
          <a:xfrm>
            <a:off x="4038480" y="6356520"/>
            <a:ext cx="4114440" cy="364680"/>
          </a:xfrm>
          <a:prstGeom prst="rect">
            <a:avLst/>
          </a:prstGeom>
        </p:spPr>
        <p:txBody>
          <a:bodyPr anchor="ctr"/>
          <a:lstStyle/>
          <a:p>
            <a:pPr algn="ctr">
              <a:lnSpc>
                <a:spcPct val="100000"/>
              </a:lnSpc>
            </a:pPr>
            <a:r>
              <a:rPr lang="fr-FR" sz="1200" b="0" strike="noStrike" spc="-1">
                <a:solidFill>
                  <a:srgbClr val="8B8B8B"/>
                </a:solidFill>
                <a:latin typeface="Calibri"/>
              </a:rPr>
              <a:t>Station de base</a:t>
            </a:r>
            <a:endParaRPr lang="fr-FR" sz="1200" b="0" strike="noStrike" spc="-1">
              <a:latin typeface="Times New Roman"/>
            </a:endParaRPr>
          </a:p>
        </p:txBody>
      </p:sp>
      <p:sp>
        <p:nvSpPr>
          <p:cNvPr id="87" name="PlaceHolder 6"/>
          <p:cNvSpPr>
            <a:spLocks noGrp="1"/>
          </p:cNvSpPr>
          <p:nvPr>
            <p:ph type="sldNum"/>
          </p:nvPr>
        </p:nvSpPr>
        <p:spPr>
          <a:xfrm>
            <a:off x="8610480" y="6356520"/>
            <a:ext cx="2742840" cy="364680"/>
          </a:xfrm>
          <a:prstGeom prst="rect">
            <a:avLst/>
          </a:prstGeom>
        </p:spPr>
        <p:txBody>
          <a:bodyPr anchor="ctr"/>
          <a:lstStyle/>
          <a:p>
            <a:pPr algn="r">
              <a:lnSpc>
                <a:spcPct val="100000"/>
              </a:lnSpc>
            </a:pPr>
            <a:fld id="{37CC4017-C74D-4EAC-9800-9903A0D74E62}" type="slidenum">
              <a:rPr lang="fr-FR" sz="1200" b="0" strike="noStrike" spc="-1">
                <a:solidFill>
                  <a:srgbClr val="8B8B8B"/>
                </a:solidFill>
                <a:latin typeface="Calibri"/>
              </a:rPr>
              <a:t>‹N°›</a:t>
            </a:fld>
            <a:endParaRPr lang="fr-FR"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1F497D"/>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838080" y="365040"/>
            <a:ext cx="10514520" cy="1324440"/>
          </a:xfrm>
          <a:prstGeom prst="rect">
            <a:avLst/>
          </a:prstGeom>
        </p:spPr>
        <p:txBody>
          <a:bodyPr lIns="0" tIns="0" rIns="0" bIns="0" anchor="ctr"/>
          <a:lstStyle/>
          <a:p>
            <a:r>
              <a:rPr lang="fr-FR" sz="4400" b="0" strike="noStrike" spc="-1">
                <a:solidFill>
                  <a:srgbClr val="000000"/>
                </a:solidFill>
                <a:latin typeface="Arial"/>
              </a:rPr>
              <a:t>Cliquez pour éditer le format du texte-titre</a:t>
            </a:r>
          </a:p>
        </p:txBody>
      </p:sp>
      <p:sp>
        <p:nvSpPr>
          <p:cNvPr id="39" name="PlaceHolder 2"/>
          <p:cNvSpPr>
            <a:spLocks noGrp="1"/>
          </p:cNvSpPr>
          <p:nvPr>
            <p:ph type="body"/>
          </p:nvPr>
        </p:nvSpPr>
        <p:spPr>
          <a:xfrm>
            <a:off x="838080" y="1825560"/>
            <a:ext cx="1233000" cy="4350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Second niveau de plan</a:t>
            </a:r>
          </a:p>
          <a:p>
            <a:pPr marL="1296000" lvl="2" indent="-288000">
              <a:spcBef>
                <a:spcPts val="850"/>
              </a:spcBef>
              <a:buClr>
                <a:srgbClr val="000000"/>
              </a:buClr>
              <a:buSzPct val="45000"/>
              <a:buFont typeface="Wingdings" charset="2"/>
              <a:buChar char=""/>
            </a:pPr>
            <a:r>
              <a:rPr lang="fr-FR" sz="2800" b="0" strike="noStrike" spc="-1">
                <a:solidFill>
                  <a:srgbClr val="000000"/>
                </a:solidFill>
                <a:latin typeface="Arial"/>
              </a:rPr>
              <a:t>Troisième niveau de plan</a:t>
            </a:r>
          </a:p>
          <a:p>
            <a:pPr marL="1728000" lvl="3" indent="-216000">
              <a:spcBef>
                <a:spcPts val="567"/>
              </a:spcBef>
              <a:buClr>
                <a:srgbClr val="000000"/>
              </a:buClr>
              <a:buSzPct val="75000"/>
              <a:buFont typeface="Symbol" charset="2"/>
              <a:buChar char=""/>
            </a:pPr>
            <a:r>
              <a:rPr lang="fr-FR" sz="2800" b="0" strike="noStrike" spc="-1">
                <a:solidFill>
                  <a:srgbClr val="000000"/>
                </a:solidFill>
                <a:latin typeface="Arial"/>
              </a:rPr>
              <a:t>Quatrième niveau de plan</a:t>
            </a:r>
          </a:p>
          <a:p>
            <a:pPr marL="2160000" lvl="4" indent="-216000">
              <a:spcBef>
                <a:spcPts val="283"/>
              </a:spcBef>
              <a:buClr>
                <a:srgbClr val="000000"/>
              </a:buClr>
              <a:buSzPct val="45000"/>
              <a:buFont typeface="Wingdings" charset="2"/>
              <a:buChar char=""/>
            </a:pPr>
            <a:r>
              <a:rPr lang="fr-FR" sz="2800" b="0" strike="noStrike" spc="-1">
                <a:solidFill>
                  <a:srgbClr val="000000"/>
                </a:solidFill>
                <a:latin typeface="Arial"/>
              </a:rPr>
              <a:t>Cinquième niveau de plan</a:t>
            </a:r>
          </a:p>
          <a:p>
            <a:pPr marL="2592000" lvl="5" indent="-216000">
              <a:spcBef>
                <a:spcPts val="283"/>
              </a:spcBef>
              <a:buClr>
                <a:srgbClr val="000000"/>
              </a:buClr>
              <a:buSzPct val="45000"/>
              <a:buFont typeface="Wingdings" charset="2"/>
              <a:buChar char=""/>
            </a:pPr>
            <a:r>
              <a:rPr lang="fr-FR" sz="2800" b="0" strike="noStrike" spc="-1">
                <a:solidFill>
                  <a:srgbClr val="000000"/>
                </a:solidFill>
                <a:latin typeface="Arial"/>
              </a:rPr>
              <a:t>Sixième niveau de plan</a:t>
            </a:r>
          </a:p>
          <a:p>
            <a:pPr marL="3024000" lvl="6" indent="-216000">
              <a:spcBef>
                <a:spcPts val="283"/>
              </a:spcBef>
              <a:buClr>
                <a:srgbClr val="000000"/>
              </a:buClr>
              <a:buSzPct val="45000"/>
              <a:buFont typeface="Wingdings" charset="2"/>
              <a:buChar char=""/>
            </a:pPr>
            <a:r>
              <a:rPr lang="fr-FR" sz="2800" b="0" strike="noStrike" spc="-1">
                <a:solidFill>
                  <a:srgbClr val="000000"/>
                </a:solidFill>
                <a:latin typeface="Arial"/>
              </a:rPr>
              <a:t>Septième niveau de plan</a:t>
            </a:r>
          </a:p>
        </p:txBody>
      </p:sp>
      <p:sp>
        <p:nvSpPr>
          <p:cNvPr id="40" name="PlaceHolder 3"/>
          <p:cNvSpPr>
            <a:spLocks noGrp="1"/>
          </p:cNvSpPr>
          <p:nvPr>
            <p:ph type="body"/>
          </p:nvPr>
        </p:nvSpPr>
        <p:spPr>
          <a:xfrm>
            <a:off x="2133360" y="1825560"/>
            <a:ext cx="1233000" cy="43502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fr-FR" sz="2800" b="0" strike="noStrike" spc="-1">
                <a:solidFill>
                  <a:srgbClr val="000000"/>
                </a:solidFill>
                <a:latin typeface="Arial"/>
              </a:rPr>
              <a:t>Cliquez pour éditer le format du plan de texte</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Second niveau de plan</a:t>
            </a:r>
          </a:p>
          <a:p>
            <a:pPr marL="1296000" lvl="2" indent="-288000">
              <a:spcBef>
                <a:spcPts val="850"/>
              </a:spcBef>
              <a:buClr>
                <a:srgbClr val="000000"/>
              </a:buClr>
              <a:buSzPct val="45000"/>
              <a:buFont typeface="Wingdings" charset="2"/>
              <a:buChar char=""/>
            </a:pPr>
            <a:r>
              <a:rPr lang="fr-FR" sz="2800" b="0" strike="noStrike" spc="-1">
                <a:solidFill>
                  <a:srgbClr val="000000"/>
                </a:solidFill>
                <a:latin typeface="Arial"/>
              </a:rPr>
              <a:t>Troisième niveau de plan</a:t>
            </a:r>
          </a:p>
          <a:p>
            <a:pPr marL="1728000" lvl="3" indent="-216000">
              <a:spcBef>
                <a:spcPts val="567"/>
              </a:spcBef>
              <a:buClr>
                <a:srgbClr val="000000"/>
              </a:buClr>
              <a:buSzPct val="75000"/>
              <a:buFont typeface="Symbol" charset="2"/>
              <a:buChar char=""/>
            </a:pPr>
            <a:r>
              <a:rPr lang="fr-FR" sz="2800" b="0" strike="noStrike" spc="-1">
                <a:solidFill>
                  <a:srgbClr val="000000"/>
                </a:solidFill>
                <a:latin typeface="Arial"/>
              </a:rPr>
              <a:t>Quatrième niveau de plan</a:t>
            </a:r>
          </a:p>
          <a:p>
            <a:pPr marL="2160000" lvl="4" indent="-216000">
              <a:spcBef>
                <a:spcPts val="283"/>
              </a:spcBef>
              <a:buClr>
                <a:srgbClr val="000000"/>
              </a:buClr>
              <a:buSzPct val="45000"/>
              <a:buFont typeface="Wingdings" charset="2"/>
              <a:buChar char=""/>
            </a:pPr>
            <a:r>
              <a:rPr lang="fr-FR" sz="2800" b="0" strike="noStrike" spc="-1">
                <a:solidFill>
                  <a:srgbClr val="000000"/>
                </a:solidFill>
                <a:latin typeface="Arial"/>
              </a:rPr>
              <a:t>Cinquième niveau de plan</a:t>
            </a:r>
          </a:p>
          <a:p>
            <a:pPr marL="2592000" lvl="5" indent="-216000">
              <a:spcBef>
                <a:spcPts val="283"/>
              </a:spcBef>
              <a:buClr>
                <a:srgbClr val="000000"/>
              </a:buClr>
              <a:buSzPct val="45000"/>
              <a:buFont typeface="Wingdings" charset="2"/>
              <a:buChar char=""/>
            </a:pPr>
            <a:r>
              <a:rPr lang="fr-FR" sz="2800" b="0" strike="noStrike" spc="-1">
                <a:solidFill>
                  <a:srgbClr val="000000"/>
                </a:solidFill>
                <a:latin typeface="Arial"/>
              </a:rPr>
              <a:t>Sixième niveau de plan</a:t>
            </a:r>
          </a:p>
          <a:p>
            <a:pPr marL="3024000" lvl="6" indent="-216000">
              <a:spcBef>
                <a:spcPts val="283"/>
              </a:spcBef>
              <a:buClr>
                <a:srgbClr val="000000"/>
              </a:buClr>
              <a:buSzPct val="45000"/>
              <a:buFont typeface="Wingdings" charset="2"/>
              <a:buChar char=""/>
            </a:pPr>
            <a:r>
              <a:rPr lang="fr-FR" sz="2800" b="0" strike="noStrike" spc="-1">
                <a:solidFill>
                  <a:srgbClr val="000000"/>
                </a:solidFill>
                <a:latin typeface="Arial"/>
              </a:rPr>
              <a:t>Septième niveau de plan</a:t>
            </a:r>
          </a:p>
        </p:txBody>
      </p:sp>
    </p:spTree>
    <p:extLst>
      <p:ext uri="{BB962C8B-B14F-4D97-AF65-F5344CB8AC3E}">
        <p14:creationId xmlns:p14="http://schemas.microsoft.com/office/powerpoint/2010/main" val="238315127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jpeg"/><Relationship Id="rId7"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5" Type="http://schemas.microsoft.com/office/2007/relationships/hdphoto" Target="../media/hdphoto1.wdp"/><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jpe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 Id="rId9"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chart" Target="../charts/char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wmf"/></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wmf"/></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wmf"/></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60.jpeg"/><Relationship Id="rId4" Type="http://schemas.openxmlformats.org/officeDocument/2006/relationships/image" Target="../media/image59.jpe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62.png"/><Relationship Id="rId4" Type="http://schemas.openxmlformats.org/officeDocument/2006/relationships/image" Target="../media/image61.jpe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jpe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wmf"/></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1523880" y="1122480"/>
            <a:ext cx="9143640" cy="2387160"/>
          </a:xfrm>
          <a:prstGeom prst="rect">
            <a:avLst/>
          </a:prstGeom>
          <a:noFill/>
          <a:ln>
            <a:noFill/>
          </a:ln>
        </p:spPr>
        <p:txBody>
          <a:bodyPr anchor="b">
            <a:normAutofit/>
          </a:bodyPr>
          <a:lstStyle/>
          <a:p>
            <a:pPr algn="ctr">
              <a:lnSpc>
                <a:spcPct val="100000"/>
              </a:lnSpc>
            </a:pPr>
            <a:r>
              <a:rPr lang="fr-FR" sz="8000" b="1" strike="noStrike" spc="599" dirty="0" smtClean="0">
                <a:solidFill>
                  <a:srgbClr val="FFFFFF"/>
                </a:solidFill>
                <a:latin typeface="Calibri Light"/>
              </a:rPr>
              <a:t>Station Sol</a:t>
            </a:r>
            <a:endParaRPr lang="fr-FR" sz="8000" b="0" strike="noStrike" spc="-1" dirty="0">
              <a:solidFill>
                <a:srgbClr val="000000"/>
              </a:solidFill>
              <a:latin typeface="Calibri"/>
            </a:endParaRPr>
          </a:p>
        </p:txBody>
      </p:sp>
      <p:sp>
        <p:nvSpPr>
          <p:cNvPr id="130" name="TextShape 2"/>
          <p:cNvSpPr txBox="1"/>
          <p:nvPr/>
        </p:nvSpPr>
        <p:spPr>
          <a:xfrm>
            <a:off x="1523880" y="3602160"/>
            <a:ext cx="9143640" cy="1655280"/>
          </a:xfrm>
          <a:prstGeom prst="rect">
            <a:avLst/>
          </a:prstGeom>
          <a:noFill/>
          <a:ln>
            <a:noFill/>
          </a:ln>
        </p:spPr>
        <p:txBody>
          <a:bodyPr>
            <a:normAutofit/>
          </a:bodyPr>
          <a:lstStyle/>
          <a:p>
            <a:pPr algn="ctr">
              <a:lnSpc>
                <a:spcPct val="100000"/>
              </a:lnSpc>
              <a:spcBef>
                <a:spcPts val="1001"/>
              </a:spcBef>
            </a:pPr>
            <a:r>
              <a:rPr lang="fr-FR" sz="3600" b="0" i="1" strike="noStrike" spc="-1" dirty="0" smtClean="0">
                <a:solidFill>
                  <a:srgbClr val="FFFFFF"/>
                </a:solidFill>
                <a:latin typeface="Calibri"/>
              </a:rPr>
              <a:t>Supsat</a:t>
            </a:r>
            <a:endParaRPr lang="fr-FR" sz="3600" b="0" strike="noStrike" spc="-1" dirty="0">
              <a:latin typeface="Arial"/>
            </a:endParaRPr>
          </a:p>
        </p:txBody>
      </p:sp>
      <p:sp>
        <p:nvSpPr>
          <p:cNvPr id="132" name="TextShape 4"/>
          <p:cNvSpPr txBox="1"/>
          <p:nvPr/>
        </p:nvSpPr>
        <p:spPr>
          <a:xfrm>
            <a:off x="8649391" y="6356520"/>
            <a:ext cx="2742840" cy="364680"/>
          </a:xfrm>
          <a:prstGeom prst="rect">
            <a:avLst/>
          </a:prstGeom>
          <a:noFill/>
          <a:ln>
            <a:noFill/>
          </a:ln>
        </p:spPr>
        <p:txBody>
          <a:bodyPr anchor="ctr"/>
          <a:lstStyle/>
          <a:p>
            <a:pPr algn="r">
              <a:lnSpc>
                <a:spcPct val="100000"/>
              </a:lnSpc>
            </a:pPr>
            <a:fld id="{CD12735E-9554-4385-B308-ACAF234BE28D}" type="slidenum">
              <a:rPr lang="fr-FR" sz="1200" b="0" strike="noStrike" spc="-1" smtClean="0">
                <a:solidFill>
                  <a:srgbClr val="FFFFFF"/>
                </a:solidFill>
                <a:latin typeface="Calibri"/>
              </a:rPr>
              <a:t>1</a:t>
            </a:fld>
            <a:endParaRPr lang="fr-FR" sz="1200" b="0" strike="noStrike" spc="-1" dirty="0">
              <a:latin typeface="Times New Roman"/>
            </a:endParaRPr>
          </a:p>
        </p:txBody>
      </p:sp>
      <p:pic>
        <p:nvPicPr>
          <p:cNvPr id="133" name="Image 8"/>
          <p:cNvPicPr/>
          <p:nvPr/>
        </p:nvPicPr>
        <p:blipFill>
          <a:blip r:embed="rId3"/>
          <a:srcRect t="7559" r="23847" b="9907"/>
          <a:stretch/>
        </p:blipFill>
        <p:spPr>
          <a:xfrm>
            <a:off x="0" y="0"/>
            <a:ext cx="1160280" cy="2496600"/>
          </a:xfrm>
          <a:prstGeom prst="rect">
            <a:avLst/>
          </a:prstGeom>
          <a:ln>
            <a:noFill/>
          </a:ln>
        </p:spPr>
      </p:pic>
      <p:pic>
        <p:nvPicPr>
          <p:cNvPr id="134" name="Image 9"/>
          <p:cNvPicPr/>
          <p:nvPr/>
        </p:nvPicPr>
        <p:blipFill>
          <a:blip r:embed="rId4"/>
          <a:stretch/>
        </p:blipFill>
        <p:spPr>
          <a:xfrm>
            <a:off x="9299880" y="0"/>
            <a:ext cx="2891880" cy="1604880"/>
          </a:xfrm>
          <a:prstGeom prst="rect">
            <a:avLst/>
          </a:prstGeom>
          <a:ln>
            <a:noFill/>
          </a:ln>
          <a:effectLst>
            <a:softEdge rad="660400"/>
          </a:effectLst>
        </p:spPr>
      </p:pic>
      <p:sp>
        <p:nvSpPr>
          <p:cNvPr id="135" name="TextShape 5"/>
          <p:cNvSpPr txBox="1"/>
          <p:nvPr/>
        </p:nvSpPr>
        <p:spPr>
          <a:xfrm>
            <a:off x="4038480" y="6356520"/>
            <a:ext cx="4114440" cy="364680"/>
          </a:xfrm>
          <a:prstGeom prst="rect">
            <a:avLst/>
          </a:prstGeom>
          <a:noFill/>
          <a:ln>
            <a:noFill/>
          </a:ln>
        </p:spPr>
        <p:txBody>
          <a:bodyPr anchor="ctr"/>
          <a:lstStyle/>
          <a:p>
            <a:pPr algn="ctr">
              <a:lnSpc>
                <a:spcPct val="100000"/>
              </a:lnSpc>
            </a:pPr>
            <a:r>
              <a:rPr lang="fr-FR" sz="1200" b="0" strike="noStrike" spc="-1" dirty="0" smtClean="0">
                <a:solidFill>
                  <a:srgbClr val="FFFFFF"/>
                </a:solidFill>
                <a:latin typeface="Calibri"/>
              </a:rPr>
              <a:t>Paul </a:t>
            </a:r>
            <a:r>
              <a:rPr lang="fr-FR" sz="1200" b="0" strike="noStrike" spc="-1" dirty="0">
                <a:solidFill>
                  <a:srgbClr val="FFFFFF"/>
                </a:solidFill>
                <a:latin typeface="Calibri"/>
              </a:rPr>
              <a:t>BARON – </a:t>
            </a:r>
            <a:r>
              <a:rPr lang="fr-FR" sz="1200" spc="-1" dirty="0">
                <a:solidFill>
                  <a:srgbClr val="FFFFFF"/>
                </a:solidFill>
                <a:latin typeface="Calibri"/>
              </a:rPr>
              <a:t>Alexandre DELFOSSE – Adel </a:t>
            </a:r>
            <a:r>
              <a:rPr lang="fr-FR" sz="1200" b="0" strike="noStrike" spc="-1" dirty="0">
                <a:solidFill>
                  <a:srgbClr val="FFFFFF"/>
                </a:solidFill>
                <a:latin typeface="Calibri"/>
              </a:rPr>
              <a:t>M’FOUKH</a:t>
            </a:r>
            <a:endParaRPr lang="fr-FR" sz="1200" b="0" strike="noStrike" spc="-1" dirty="0">
              <a:latin typeface="Times New Roman"/>
            </a:endParaRPr>
          </a:p>
        </p:txBody>
      </p:sp>
      <p:sp>
        <p:nvSpPr>
          <p:cNvPr id="136" name="Line 6"/>
          <p:cNvSpPr/>
          <p:nvPr/>
        </p:nvSpPr>
        <p:spPr>
          <a:xfrm>
            <a:off x="3433680" y="3520080"/>
            <a:ext cx="5324400" cy="360"/>
          </a:xfrm>
          <a:prstGeom prst="line">
            <a:avLst/>
          </a:prstGeom>
          <a:ln w="38160">
            <a:solidFill>
              <a:schemeClr val="bg1"/>
            </a:solidFill>
          </a:ln>
        </p:spPr>
        <p:style>
          <a:lnRef idx="1">
            <a:schemeClr val="accent1"/>
          </a:lnRef>
          <a:fillRef idx="0">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smtClean="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64" name="TextShape 2"/>
          <p:cNvSpPr txBox="1"/>
          <p:nvPr/>
        </p:nvSpPr>
        <p:spPr>
          <a:xfrm>
            <a:off x="8610480" y="6356520"/>
            <a:ext cx="2742840" cy="364680"/>
          </a:xfrm>
          <a:prstGeom prst="rect">
            <a:avLst/>
          </a:prstGeom>
          <a:noFill/>
          <a:ln>
            <a:noFill/>
          </a:ln>
        </p:spPr>
        <p:txBody>
          <a:bodyPr anchor="ctr"/>
          <a:lstStyle/>
          <a:p>
            <a:pPr algn="r">
              <a:lnSpc>
                <a:spcPct val="100000"/>
              </a:lnSpc>
            </a:pPr>
            <a:fld id="{953ABE9F-A94E-43A4-B7AB-669B4726DF60}" type="slidenum">
              <a:rPr lang="fr-FR" sz="1200" b="0" strike="noStrike" spc="-1">
                <a:solidFill>
                  <a:srgbClr val="FFFFFF"/>
                </a:solidFill>
                <a:latin typeface="Calibri"/>
              </a:rPr>
              <a:t>10</a:t>
            </a:fld>
            <a:endParaRPr lang="fr-FR" sz="1200" b="0" strike="noStrike" spc="-1">
              <a:latin typeface="Times New Roman"/>
            </a:endParaRPr>
          </a:p>
        </p:txBody>
      </p:sp>
      <p:pic>
        <p:nvPicPr>
          <p:cNvPr id="165" name="Image 8"/>
          <p:cNvPicPr/>
          <p:nvPr/>
        </p:nvPicPr>
        <p:blipFill>
          <a:blip r:embed="rId2"/>
          <a:srcRect t="7559" r="23847" b="9907"/>
          <a:stretch/>
        </p:blipFill>
        <p:spPr>
          <a:xfrm>
            <a:off x="0" y="0"/>
            <a:ext cx="1160280" cy="2496600"/>
          </a:xfrm>
          <a:prstGeom prst="rect">
            <a:avLst/>
          </a:prstGeom>
          <a:ln>
            <a:noFill/>
          </a:ln>
        </p:spPr>
      </p:pic>
      <p:pic>
        <p:nvPicPr>
          <p:cNvPr id="166" name="Image 9"/>
          <p:cNvPicPr/>
          <p:nvPr/>
        </p:nvPicPr>
        <p:blipFill>
          <a:blip r:embed="rId3"/>
          <a:stretch/>
        </p:blipFill>
        <p:spPr>
          <a:xfrm>
            <a:off x="9299880" y="0"/>
            <a:ext cx="2891880" cy="1604880"/>
          </a:xfrm>
          <a:prstGeom prst="rect">
            <a:avLst/>
          </a:prstGeom>
          <a:ln>
            <a:noFill/>
          </a:ln>
          <a:effectLst>
            <a:softEdge rad="660400"/>
          </a:effectLst>
        </p:spPr>
      </p:pic>
      <p:sp>
        <p:nvSpPr>
          <p:cNvPr id="168" name="TextShape 4"/>
          <p:cNvSpPr txBox="1"/>
          <p:nvPr/>
        </p:nvSpPr>
        <p:spPr>
          <a:xfrm>
            <a:off x="838080" y="1825560"/>
            <a:ext cx="10515240" cy="4402817"/>
          </a:xfrm>
          <a:prstGeom prst="rect">
            <a:avLst/>
          </a:prstGeom>
          <a:noFill/>
          <a:ln>
            <a:noFill/>
          </a:ln>
        </p:spPr>
        <p:txBody>
          <a:bodyPr>
            <a:normAutofit/>
          </a:bodyPr>
          <a:lstStyle/>
          <a:p>
            <a:pPr marL="360">
              <a:lnSpc>
                <a:spcPct val="90000"/>
              </a:lnSpc>
              <a:spcBef>
                <a:spcPts val="1001"/>
              </a:spcBef>
              <a:buClr>
                <a:srgbClr val="FFFFFF"/>
              </a:buClr>
            </a:pPr>
            <a:r>
              <a:rPr lang="fr-FR" sz="2800" b="0" i="1" strike="noStrike" spc="-1" dirty="0" smtClean="0">
                <a:solidFill>
                  <a:srgbClr val="FFFFFF"/>
                </a:solidFill>
                <a:latin typeface="Calibri"/>
              </a:rPr>
              <a:t>1. Fonctionnement</a:t>
            </a:r>
          </a:p>
          <a:p>
            <a:pPr marL="800460" lvl="1" indent="-342900">
              <a:lnSpc>
                <a:spcPct val="100000"/>
              </a:lnSpc>
              <a:spcBef>
                <a:spcPts val="499"/>
              </a:spcBef>
              <a:buClr>
                <a:srgbClr val="FFFFFF"/>
              </a:buClr>
              <a:buFont typeface="Wingdings" panose="05000000000000000000" pitchFamily="2" charset="2"/>
              <a:buChar char="§"/>
            </a:pPr>
            <a:endParaRPr lang="fr-FR" sz="2400" b="0" strike="noStrike" spc="-1" dirty="0" smtClean="0">
              <a:solidFill>
                <a:srgbClr val="FFFFFF"/>
              </a:solidFill>
              <a:latin typeface="Calibri"/>
            </a:endParaRPr>
          </a:p>
          <a:p>
            <a:pPr marL="800460" lvl="1" indent="-342900">
              <a:lnSpc>
                <a:spcPct val="100000"/>
              </a:lnSpc>
              <a:spcBef>
                <a:spcPts val="499"/>
              </a:spcBef>
              <a:buClr>
                <a:srgbClr val="FFFFFF"/>
              </a:buClr>
              <a:buFont typeface="Wingdings" panose="05000000000000000000" pitchFamily="2" charset="2"/>
              <a:buChar char="§"/>
            </a:pPr>
            <a:r>
              <a:rPr lang="fr-FR" sz="2400" b="0" strike="noStrike" spc="-1" dirty="0" smtClean="0">
                <a:solidFill>
                  <a:srgbClr val="FFFFFF"/>
                </a:solidFill>
                <a:latin typeface="Calibri"/>
              </a:rPr>
              <a:t>Connexion au réseau </a:t>
            </a:r>
            <a:r>
              <a:rPr lang="fr-FR" sz="2400" b="0" strike="noStrike" spc="-1" dirty="0" err="1" smtClean="0">
                <a:solidFill>
                  <a:srgbClr val="FFFFFF"/>
                </a:solidFill>
                <a:latin typeface="Calibri"/>
              </a:rPr>
              <a:t>WiFi</a:t>
            </a:r>
            <a:r>
              <a:rPr lang="fr-FR" sz="2400" b="0" strike="noStrike" spc="-1" dirty="0" smtClean="0">
                <a:solidFill>
                  <a:srgbClr val="FFFFFF"/>
                </a:solidFill>
                <a:latin typeface="Calibri"/>
              </a:rPr>
              <a:t> </a:t>
            </a:r>
            <a:r>
              <a:rPr lang="fr-FR" sz="2400" b="0" strike="noStrike" spc="-1" dirty="0" err="1" smtClean="0">
                <a:solidFill>
                  <a:srgbClr val="FFFFFF"/>
                </a:solidFill>
                <a:latin typeface="Calibri"/>
              </a:rPr>
              <a:t>supelec</a:t>
            </a:r>
            <a:r>
              <a:rPr lang="fr-FR" sz="2400" b="0" strike="noStrike" spc="-1" dirty="0" smtClean="0">
                <a:solidFill>
                  <a:srgbClr val="FFFFFF"/>
                </a:solidFill>
                <a:latin typeface="Calibri"/>
              </a:rPr>
              <a:t>-invite</a:t>
            </a:r>
          </a:p>
          <a:p>
            <a:pPr marL="800460" lvl="1" indent="-342900">
              <a:lnSpc>
                <a:spcPct val="100000"/>
              </a:lnSpc>
              <a:spcBef>
                <a:spcPts val="499"/>
              </a:spcBef>
              <a:buClr>
                <a:srgbClr val="FFFFFF"/>
              </a:buClr>
              <a:buFont typeface="Wingdings" panose="05000000000000000000" pitchFamily="2" charset="2"/>
              <a:buChar char="§"/>
            </a:pPr>
            <a:r>
              <a:rPr lang="fr-FR" sz="2400" b="0" strike="noStrike" spc="-1" dirty="0" smtClean="0">
                <a:solidFill>
                  <a:srgbClr val="FFFFFF"/>
                </a:solidFill>
                <a:latin typeface="Calibri"/>
              </a:rPr>
              <a:t>Collecte des TLE sur le site de la NORAD</a:t>
            </a:r>
          </a:p>
          <a:p>
            <a:pPr marL="800460" lvl="1" indent="-342900">
              <a:lnSpc>
                <a:spcPct val="100000"/>
              </a:lnSpc>
              <a:spcBef>
                <a:spcPts val="499"/>
              </a:spcBef>
              <a:buClr>
                <a:srgbClr val="FFFFFF"/>
              </a:buClr>
              <a:buFont typeface="Wingdings" panose="05000000000000000000" pitchFamily="2" charset="2"/>
              <a:buChar char="§"/>
            </a:pPr>
            <a:r>
              <a:rPr lang="fr-FR" sz="2400" spc="-1" dirty="0" smtClean="0">
                <a:solidFill>
                  <a:srgbClr val="FFFFFF"/>
                </a:solidFill>
                <a:latin typeface="Calibri"/>
              </a:rPr>
              <a:t>Synchronisation de la date et de l’heure d’un RTC depuis un serveur NTP</a:t>
            </a:r>
          </a:p>
          <a:p>
            <a:pPr marL="800460" lvl="1" indent="-342900">
              <a:lnSpc>
                <a:spcPct val="100000"/>
              </a:lnSpc>
              <a:spcBef>
                <a:spcPts val="499"/>
              </a:spcBef>
              <a:buClr>
                <a:srgbClr val="FFFFFF"/>
              </a:buClr>
              <a:buFont typeface="Wingdings" panose="05000000000000000000" pitchFamily="2" charset="2"/>
              <a:buChar char="§"/>
            </a:pPr>
            <a:r>
              <a:rPr lang="fr-FR" sz="2400" b="0" strike="noStrike" spc="-1" dirty="0" smtClean="0">
                <a:solidFill>
                  <a:srgbClr val="FFFFFF"/>
                </a:solidFill>
                <a:latin typeface="Calibri"/>
              </a:rPr>
              <a:t>Calcul des commandes d’élévation et d’azimut à tout instant</a:t>
            </a:r>
          </a:p>
          <a:p>
            <a:pPr marL="800460" lvl="1" indent="-342900">
              <a:lnSpc>
                <a:spcPct val="100000"/>
              </a:lnSpc>
              <a:spcBef>
                <a:spcPts val="499"/>
              </a:spcBef>
              <a:buClr>
                <a:srgbClr val="FFFFFF"/>
              </a:buClr>
              <a:buFont typeface="Wingdings" panose="05000000000000000000" pitchFamily="2" charset="2"/>
              <a:buChar char="§"/>
            </a:pPr>
            <a:r>
              <a:rPr lang="fr-FR" sz="2400" spc="-1" dirty="0" smtClean="0">
                <a:solidFill>
                  <a:srgbClr val="FFFFFF"/>
                </a:solidFill>
                <a:latin typeface="Calibri"/>
              </a:rPr>
              <a:t>Contrôle des moteurs pas-à-pas</a:t>
            </a:r>
          </a:p>
          <a:p>
            <a:pPr marL="800460" lvl="1" indent="-342900">
              <a:lnSpc>
                <a:spcPct val="100000"/>
              </a:lnSpc>
              <a:spcBef>
                <a:spcPts val="499"/>
              </a:spcBef>
              <a:buClr>
                <a:srgbClr val="FFFFFF"/>
              </a:buClr>
              <a:buFont typeface="Wingdings" panose="05000000000000000000" pitchFamily="2" charset="2"/>
              <a:buChar char="§"/>
            </a:pPr>
            <a:r>
              <a:rPr lang="fr-FR" sz="2400" b="0" strike="noStrike" spc="-1" dirty="0" smtClean="0">
                <a:solidFill>
                  <a:srgbClr val="FFFFFF"/>
                </a:solidFill>
                <a:latin typeface="Calibri"/>
              </a:rPr>
              <a:t>Affichage de contrôle sur un écran</a:t>
            </a:r>
          </a:p>
        </p:txBody>
      </p:sp>
      <p:sp>
        <p:nvSpPr>
          <p:cNvPr id="2" name="Rectangle 1"/>
          <p:cNvSpPr/>
          <p:nvPr/>
        </p:nvSpPr>
        <p:spPr>
          <a:xfrm>
            <a:off x="3047700" y="5788195"/>
            <a:ext cx="6096000" cy="575542"/>
          </a:xfrm>
          <a:prstGeom prst="rect">
            <a:avLst/>
          </a:prstGeom>
        </p:spPr>
        <p:txBody>
          <a:bodyPr>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000"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SWISSCUBE               </a:t>
            </a:r>
            <a:endParaRPr lang="fr-FR" sz="11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fr-FR" sz="1000" b="1" dirty="0">
                <a:solidFill>
                  <a:schemeClr val="bg1"/>
                </a:solidFill>
                <a:latin typeface="Courier New" panose="02070309020205020404" pitchFamily="49" charset="0"/>
                <a:ea typeface="Times New Roman" panose="02020603050405020304" pitchFamily="18" charset="0"/>
                <a:cs typeface="Times New Roman" panose="02020603050405020304" pitchFamily="18" charset="0"/>
              </a:rPr>
              <a:t>1 35932U 09051B   18043.92525997  .00000102  00000-0  33982-4 0  9993</a:t>
            </a:r>
            <a:endParaRPr lang="fr-FR" sz="11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r>
              <a:rPr lang="fr-FR" sz="1000" b="1" dirty="0">
                <a:solidFill>
                  <a:schemeClr val="bg1"/>
                </a:solidFill>
                <a:latin typeface="Courier New" panose="02070309020205020404" pitchFamily="49" charset="0"/>
                <a:ea typeface="Times New Roman" panose="02020603050405020304" pitchFamily="18" charset="0"/>
              </a:rPr>
              <a:t>2 35932  98.5251 192.2353 0006949 224.9949 135.0686 14.56119658445318</a:t>
            </a:r>
            <a:endParaRPr lang="fr-FR" b="1" dirty="0">
              <a:solidFill>
                <a:schemeClr val="bg1"/>
              </a:solidFill>
            </a:endParaRPr>
          </a:p>
        </p:txBody>
      </p:sp>
      <p:sp>
        <p:nvSpPr>
          <p:cNvPr id="10" name="ZoneTexte 9"/>
          <p:cNvSpPr txBox="1"/>
          <p:nvPr/>
        </p:nvSpPr>
        <p:spPr>
          <a:xfrm>
            <a:off x="3699629" y="6333940"/>
            <a:ext cx="4258923" cy="369332"/>
          </a:xfrm>
          <a:prstGeom prst="rect">
            <a:avLst/>
          </a:prstGeom>
          <a:noFill/>
        </p:spPr>
        <p:txBody>
          <a:bodyPr wrap="none" rtlCol="0">
            <a:spAutoFit/>
          </a:bodyPr>
          <a:lstStyle/>
          <a:p>
            <a:pPr algn="ctr"/>
            <a:r>
              <a:rPr lang="fr-FR" spc="-1" dirty="0" smtClean="0">
                <a:solidFill>
                  <a:srgbClr val="FFFFFF"/>
                </a:solidFill>
                <a:latin typeface="Calibri"/>
              </a:rPr>
              <a:t>Exemple de TLE pour le </a:t>
            </a:r>
            <a:r>
              <a:rPr lang="fr-FR" spc="-1" dirty="0" err="1" smtClean="0">
                <a:solidFill>
                  <a:srgbClr val="FFFFFF"/>
                </a:solidFill>
                <a:latin typeface="Calibri"/>
              </a:rPr>
              <a:t>Swisscube</a:t>
            </a:r>
            <a:r>
              <a:rPr lang="fr-FR" spc="-1" dirty="0" smtClean="0">
                <a:solidFill>
                  <a:srgbClr val="FFFFFF"/>
                </a:solidFill>
                <a:latin typeface="Calibri"/>
              </a:rPr>
              <a:t> de l’EPFL</a:t>
            </a:r>
            <a:endParaRPr lang="fr-FR" spc="-1" dirty="0">
              <a:solidFill>
                <a:srgbClr val="FFFFFF"/>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64" name="TextShape 2"/>
          <p:cNvSpPr txBox="1"/>
          <p:nvPr/>
        </p:nvSpPr>
        <p:spPr>
          <a:xfrm>
            <a:off x="8610480" y="6356520"/>
            <a:ext cx="2742840" cy="364680"/>
          </a:xfrm>
          <a:prstGeom prst="rect">
            <a:avLst/>
          </a:prstGeom>
          <a:noFill/>
          <a:ln>
            <a:noFill/>
          </a:ln>
        </p:spPr>
        <p:txBody>
          <a:bodyPr anchor="ctr"/>
          <a:lstStyle/>
          <a:p>
            <a:pPr algn="r">
              <a:lnSpc>
                <a:spcPct val="100000"/>
              </a:lnSpc>
            </a:pPr>
            <a:fld id="{953ABE9F-A94E-43A4-B7AB-669B4726DF60}" type="slidenum">
              <a:rPr lang="fr-FR" sz="1200" b="0" strike="noStrike" spc="-1">
                <a:solidFill>
                  <a:srgbClr val="FFFFFF"/>
                </a:solidFill>
                <a:latin typeface="Calibri"/>
              </a:rPr>
              <a:t>11</a:t>
            </a:fld>
            <a:endParaRPr lang="fr-FR" sz="1200" b="0" strike="noStrike" spc="-1">
              <a:latin typeface="Times New Roman"/>
            </a:endParaRPr>
          </a:p>
        </p:txBody>
      </p:sp>
      <p:pic>
        <p:nvPicPr>
          <p:cNvPr id="165" name="Image 8"/>
          <p:cNvPicPr/>
          <p:nvPr/>
        </p:nvPicPr>
        <p:blipFill>
          <a:blip r:embed="rId2"/>
          <a:srcRect t="7559" r="23847" b="9907"/>
          <a:stretch/>
        </p:blipFill>
        <p:spPr>
          <a:xfrm>
            <a:off x="0" y="0"/>
            <a:ext cx="1160280" cy="2496600"/>
          </a:xfrm>
          <a:prstGeom prst="rect">
            <a:avLst/>
          </a:prstGeom>
          <a:ln>
            <a:noFill/>
          </a:ln>
        </p:spPr>
      </p:pic>
      <p:pic>
        <p:nvPicPr>
          <p:cNvPr id="166" name="Image 9"/>
          <p:cNvPicPr/>
          <p:nvPr/>
        </p:nvPicPr>
        <p:blipFill>
          <a:blip r:embed="rId3"/>
          <a:stretch/>
        </p:blipFill>
        <p:spPr>
          <a:xfrm>
            <a:off x="9299880" y="0"/>
            <a:ext cx="2891880" cy="1604880"/>
          </a:xfrm>
          <a:prstGeom prst="rect">
            <a:avLst/>
          </a:prstGeom>
          <a:ln>
            <a:noFill/>
          </a:ln>
          <a:effectLst>
            <a:softEdge rad="660400"/>
          </a:effectLst>
        </p:spPr>
      </p:pic>
      <p:sp>
        <p:nvSpPr>
          <p:cNvPr id="168"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2. Matériel</a:t>
            </a:r>
          </a:p>
        </p:txBody>
      </p:sp>
      <p:grpSp>
        <p:nvGrpSpPr>
          <p:cNvPr id="5" name="Groupe 4"/>
          <p:cNvGrpSpPr/>
          <p:nvPr/>
        </p:nvGrpSpPr>
        <p:grpSpPr>
          <a:xfrm>
            <a:off x="2744106" y="1693496"/>
            <a:ext cx="2447465" cy="1911716"/>
            <a:chOff x="839763" y="2472488"/>
            <a:chExt cx="2447465" cy="1911716"/>
          </a:xfrm>
        </p:grpSpPr>
        <p:pic>
          <p:nvPicPr>
            <p:cNvPr id="10" name="Image 9" descr="Résultat de recherche d'images pour &quot;esp32&quot;"/>
            <p:cNvPicPr/>
            <p:nvPr/>
          </p:nvPicPr>
          <p:blipFill rotWithShape="1">
            <a:blip r:embed="rId4" cstate="print">
              <a:extLst>
                <a:ext uri="{28A0092B-C50C-407E-A947-70E740481C1C}">
                  <a14:useLocalDpi xmlns:a14="http://schemas.microsoft.com/office/drawing/2010/main" val="0"/>
                </a:ext>
              </a:extLst>
            </a:blip>
            <a:srcRect t="13946" b="12245"/>
            <a:stretch/>
          </p:blipFill>
          <p:spPr bwMode="auto">
            <a:xfrm>
              <a:off x="1010666" y="2472488"/>
              <a:ext cx="2105660" cy="1554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ZoneTexte 3"/>
            <p:cNvSpPr txBox="1"/>
            <p:nvPr/>
          </p:nvSpPr>
          <p:spPr>
            <a:xfrm>
              <a:off x="839763" y="4014872"/>
              <a:ext cx="2447465" cy="369332"/>
            </a:xfrm>
            <a:prstGeom prst="rect">
              <a:avLst/>
            </a:prstGeom>
            <a:noFill/>
          </p:spPr>
          <p:txBody>
            <a:bodyPr wrap="none" rtlCol="0">
              <a:spAutoFit/>
            </a:bodyPr>
            <a:lstStyle/>
            <a:p>
              <a:pPr algn="ctr"/>
              <a:r>
                <a:rPr lang="fr-FR" spc="-1" dirty="0" smtClean="0">
                  <a:solidFill>
                    <a:srgbClr val="FFFFFF"/>
                  </a:solidFill>
                  <a:latin typeface="Calibri"/>
                </a:rPr>
                <a:t>ESP32 : Microcontrôleur</a:t>
              </a:r>
              <a:endParaRPr lang="fr-FR" spc="-1" dirty="0">
                <a:solidFill>
                  <a:srgbClr val="FFFFFF"/>
                </a:solidFill>
                <a:latin typeface="Calibri"/>
              </a:endParaRPr>
            </a:p>
          </p:txBody>
        </p:sp>
      </p:grpSp>
      <p:grpSp>
        <p:nvGrpSpPr>
          <p:cNvPr id="6" name="Groupe 5"/>
          <p:cNvGrpSpPr/>
          <p:nvPr/>
        </p:nvGrpSpPr>
        <p:grpSpPr>
          <a:xfrm>
            <a:off x="5875566" y="3947978"/>
            <a:ext cx="2408929" cy="2408542"/>
            <a:chOff x="4017482" y="2805366"/>
            <a:chExt cx="2408929" cy="2408542"/>
          </a:xfrm>
        </p:grpSpPr>
        <p:pic>
          <p:nvPicPr>
            <p:cNvPr id="13" name="Image 12" descr="Résultat de recherche d'images pour &quot;adafruit motor shield&quot;"/>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1802" y="2805366"/>
              <a:ext cx="2240280" cy="17227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ZoneTexte 13"/>
            <p:cNvSpPr txBox="1"/>
            <p:nvPr/>
          </p:nvSpPr>
          <p:spPr>
            <a:xfrm>
              <a:off x="4017482" y="4567577"/>
              <a:ext cx="2408929" cy="646331"/>
            </a:xfrm>
            <a:prstGeom prst="rect">
              <a:avLst/>
            </a:prstGeom>
            <a:noFill/>
          </p:spPr>
          <p:txBody>
            <a:bodyPr wrap="none" rtlCol="0">
              <a:spAutoFit/>
            </a:bodyPr>
            <a:lstStyle/>
            <a:p>
              <a:pPr algn="ctr"/>
              <a:r>
                <a:rPr lang="fr-FR" spc="-1" dirty="0" err="1" smtClean="0">
                  <a:solidFill>
                    <a:srgbClr val="FFFFFF"/>
                  </a:solidFill>
                  <a:latin typeface="Calibri"/>
                </a:rPr>
                <a:t>Adafruit</a:t>
              </a:r>
              <a:r>
                <a:rPr lang="fr-FR" spc="-1" dirty="0" smtClean="0">
                  <a:solidFill>
                    <a:srgbClr val="FFFFFF"/>
                  </a:solidFill>
                  <a:latin typeface="Calibri"/>
                </a:rPr>
                <a:t> </a:t>
              </a:r>
              <a:r>
                <a:rPr lang="fr-FR" spc="-1" dirty="0" err="1" smtClean="0">
                  <a:solidFill>
                    <a:srgbClr val="FFFFFF"/>
                  </a:solidFill>
                  <a:latin typeface="Calibri"/>
                </a:rPr>
                <a:t>Motor</a:t>
              </a:r>
              <a:r>
                <a:rPr lang="fr-FR" spc="-1" dirty="0" smtClean="0">
                  <a:solidFill>
                    <a:srgbClr val="FFFFFF"/>
                  </a:solidFill>
                  <a:latin typeface="Calibri"/>
                </a:rPr>
                <a:t> Drive :</a:t>
              </a:r>
            </a:p>
            <a:p>
              <a:pPr algn="ctr"/>
              <a:r>
                <a:rPr lang="fr-FR" spc="-1" dirty="0" smtClean="0">
                  <a:solidFill>
                    <a:srgbClr val="FFFFFF"/>
                  </a:solidFill>
                  <a:latin typeface="Calibri"/>
                </a:rPr>
                <a:t>Contrôleur des moteurs</a:t>
              </a:r>
              <a:endParaRPr lang="fr-FR" spc="-1" dirty="0">
                <a:solidFill>
                  <a:srgbClr val="FFFFFF"/>
                </a:solidFill>
                <a:latin typeface="Calibri"/>
              </a:endParaRPr>
            </a:p>
          </p:txBody>
        </p:sp>
      </p:grpSp>
      <p:grpSp>
        <p:nvGrpSpPr>
          <p:cNvPr id="8" name="Groupe 7"/>
          <p:cNvGrpSpPr/>
          <p:nvPr/>
        </p:nvGrpSpPr>
        <p:grpSpPr>
          <a:xfrm>
            <a:off x="3123792" y="4371744"/>
            <a:ext cx="1688091" cy="1787551"/>
            <a:chOff x="7327643" y="3002893"/>
            <a:chExt cx="1688091" cy="1787551"/>
          </a:xfrm>
        </p:grpSpPr>
        <p:pic>
          <p:nvPicPr>
            <p:cNvPr id="18" name="Image 17" descr="RÃ©sultat de recherche d'images pour &quot;ssd1306 blue yellow&quot;"/>
            <p:cNvPicPr/>
            <p:nvPr/>
          </p:nvPicPr>
          <p:blipFill rotWithShape="1">
            <a:blip r:embed="rId6" cstate="print">
              <a:extLst>
                <a:ext uri="{28A0092B-C50C-407E-A947-70E740481C1C}">
                  <a14:useLocalDpi xmlns:a14="http://schemas.microsoft.com/office/drawing/2010/main" val="0"/>
                </a:ext>
              </a:extLst>
            </a:blip>
            <a:srcRect t="3922" b="5393"/>
            <a:stretch/>
          </p:blipFill>
          <p:spPr bwMode="auto">
            <a:xfrm>
              <a:off x="7394448" y="3002893"/>
              <a:ext cx="1554480" cy="140970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9" name="ZoneTexte 18"/>
            <p:cNvSpPr txBox="1"/>
            <p:nvPr/>
          </p:nvSpPr>
          <p:spPr>
            <a:xfrm>
              <a:off x="7327643" y="4421112"/>
              <a:ext cx="1688091" cy="369332"/>
            </a:xfrm>
            <a:prstGeom prst="rect">
              <a:avLst/>
            </a:prstGeom>
            <a:noFill/>
          </p:spPr>
          <p:txBody>
            <a:bodyPr wrap="none" rtlCol="0">
              <a:spAutoFit/>
            </a:bodyPr>
            <a:lstStyle/>
            <a:p>
              <a:pPr algn="ctr"/>
              <a:r>
                <a:rPr lang="fr-FR" spc="-1" dirty="0" smtClean="0">
                  <a:solidFill>
                    <a:srgbClr val="FFFFFF"/>
                  </a:solidFill>
                  <a:latin typeface="Calibri"/>
                </a:rPr>
                <a:t>SSD1306 : Écran</a:t>
              </a:r>
              <a:endParaRPr lang="fr-FR" spc="-1" dirty="0">
                <a:solidFill>
                  <a:srgbClr val="FFFFFF"/>
                </a:solidFill>
                <a:latin typeface="Calibri"/>
              </a:endParaRPr>
            </a:p>
          </p:txBody>
        </p:sp>
      </p:grpSp>
      <p:grpSp>
        <p:nvGrpSpPr>
          <p:cNvPr id="11" name="Groupe 10"/>
          <p:cNvGrpSpPr/>
          <p:nvPr/>
        </p:nvGrpSpPr>
        <p:grpSpPr>
          <a:xfrm>
            <a:off x="9325992" y="1929260"/>
            <a:ext cx="1789656" cy="1365252"/>
            <a:chOff x="9538628" y="3678681"/>
            <a:chExt cx="1789656" cy="1365252"/>
          </a:xfrm>
        </p:grpSpPr>
        <p:pic>
          <p:nvPicPr>
            <p:cNvPr id="21" name="Image 20" descr="RÃ©sultat de recherche d'images pour &quot;tle4905L&quot;"/>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54055" y="3678681"/>
              <a:ext cx="758802" cy="746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2" name="ZoneTexte 21"/>
            <p:cNvSpPr txBox="1"/>
            <p:nvPr/>
          </p:nvSpPr>
          <p:spPr>
            <a:xfrm>
              <a:off x="9538628" y="4459158"/>
              <a:ext cx="1789656" cy="584775"/>
            </a:xfrm>
            <a:prstGeom prst="rect">
              <a:avLst/>
            </a:prstGeom>
            <a:noFill/>
          </p:spPr>
          <p:txBody>
            <a:bodyPr wrap="none" rtlCol="0">
              <a:spAutoFit/>
            </a:bodyPr>
            <a:lstStyle/>
            <a:p>
              <a:pPr algn="ctr"/>
              <a:r>
                <a:rPr lang="fr-FR" sz="1600" spc="-1" dirty="0" smtClean="0">
                  <a:solidFill>
                    <a:srgbClr val="FFFFFF"/>
                  </a:solidFill>
                  <a:latin typeface="Calibri"/>
                </a:rPr>
                <a:t>TLE4905L :</a:t>
              </a:r>
            </a:p>
            <a:p>
              <a:pPr algn="ctr"/>
              <a:r>
                <a:rPr lang="fr-FR" sz="1600" spc="-1" dirty="0" smtClean="0">
                  <a:solidFill>
                    <a:srgbClr val="FFFFFF"/>
                  </a:solidFill>
                  <a:latin typeface="Calibri"/>
                </a:rPr>
                <a:t>Capteur à effet Hall</a:t>
              </a:r>
              <a:endParaRPr lang="fr-FR" sz="1600" spc="-1" dirty="0">
                <a:solidFill>
                  <a:srgbClr val="FFFFFF"/>
                </a:solidFill>
                <a:latin typeface="Calibri"/>
              </a:endParaRPr>
            </a:p>
          </p:txBody>
        </p:sp>
      </p:grpSp>
      <p:grpSp>
        <p:nvGrpSpPr>
          <p:cNvPr id="12" name="Groupe 11"/>
          <p:cNvGrpSpPr/>
          <p:nvPr/>
        </p:nvGrpSpPr>
        <p:grpSpPr>
          <a:xfrm>
            <a:off x="9299880" y="4507112"/>
            <a:ext cx="1842428" cy="1582122"/>
            <a:chOff x="9393559" y="2721666"/>
            <a:chExt cx="1842428" cy="1582122"/>
          </a:xfrm>
        </p:grpSpPr>
        <p:pic>
          <p:nvPicPr>
            <p:cNvPr id="24" name="Image 23" descr="Résultat de recherche d'images pour &quot;NEMA 17 Stepper Motor 17HS3001-20B&quot;"/>
            <p:cNvPicPr/>
            <p:nvPr/>
          </p:nvPicPr>
          <p:blipFill rotWithShape="1">
            <a:blip r:embed="rId8" cstate="print">
              <a:extLst>
                <a:ext uri="{28A0092B-C50C-407E-A947-70E740481C1C}">
                  <a14:useLocalDpi xmlns:a14="http://schemas.microsoft.com/office/drawing/2010/main" val="0"/>
                </a:ext>
              </a:extLst>
            </a:blip>
            <a:srcRect l="26956" t="17827" r="24783" b="25651"/>
            <a:stretch/>
          </p:blipFill>
          <p:spPr bwMode="auto">
            <a:xfrm>
              <a:off x="9807769" y="2721666"/>
              <a:ext cx="1013460" cy="11868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5" name="ZoneTexte 24"/>
            <p:cNvSpPr txBox="1"/>
            <p:nvPr/>
          </p:nvSpPr>
          <p:spPr>
            <a:xfrm>
              <a:off x="9393559" y="3934456"/>
              <a:ext cx="1842428" cy="369332"/>
            </a:xfrm>
            <a:prstGeom prst="rect">
              <a:avLst/>
            </a:prstGeom>
            <a:noFill/>
          </p:spPr>
          <p:txBody>
            <a:bodyPr wrap="none" rtlCol="0">
              <a:spAutoFit/>
            </a:bodyPr>
            <a:lstStyle/>
            <a:p>
              <a:pPr algn="ctr"/>
              <a:r>
                <a:rPr lang="fr-FR" spc="-1" dirty="0" smtClean="0">
                  <a:solidFill>
                    <a:srgbClr val="FFFFFF"/>
                  </a:solidFill>
                  <a:latin typeface="Calibri"/>
                </a:rPr>
                <a:t>Moteur pas-à-pas</a:t>
              </a:r>
              <a:endParaRPr lang="fr-FR" spc="-1" dirty="0">
                <a:solidFill>
                  <a:srgbClr val="FFFFFF"/>
                </a:solidFill>
                <a:latin typeface="Calibri"/>
              </a:endParaRPr>
            </a:p>
          </p:txBody>
        </p:sp>
      </p:grpSp>
      <p:cxnSp>
        <p:nvCxnSpPr>
          <p:cNvPr id="20" name="Connecteur droit avec flèche 19"/>
          <p:cNvCxnSpPr/>
          <p:nvPr/>
        </p:nvCxnSpPr>
        <p:spPr>
          <a:xfrm flipH="1">
            <a:off x="5056632" y="2321433"/>
            <a:ext cx="4748211" cy="0"/>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a:off x="7080026" y="3002124"/>
            <a:ext cx="16079" cy="901325"/>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H="1">
            <a:off x="5084064" y="3002124"/>
            <a:ext cx="2031433" cy="0"/>
          </a:xfrm>
          <a:prstGeom prst="line">
            <a:avLst/>
          </a:prstGeom>
          <a:ln w="762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3958215" y="3583590"/>
            <a:ext cx="9622" cy="728775"/>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8262823" y="5076593"/>
            <a:ext cx="1388610" cy="1"/>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a:solidFill>
                  <a:srgbClr val="FFFFFF"/>
                </a:solidFill>
                <a:latin typeface="Calibri"/>
              </a:rPr>
              <a:t>Chaine d’information</a:t>
            </a:r>
          </a:p>
        </p:txBody>
      </p:sp>
    </p:spTree>
    <p:extLst>
      <p:ext uri="{BB962C8B-B14F-4D97-AF65-F5344CB8AC3E}">
        <p14:creationId xmlns:p14="http://schemas.microsoft.com/office/powerpoint/2010/main" val="341013537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64" name="TextShape 2"/>
          <p:cNvSpPr txBox="1"/>
          <p:nvPr/>
        </p:nvSpPr>
        <p:spPr>
          <a:xfrm>
            <a:off x="8610480" y="6356520"/>
            <a:ext cx="2742840" cy="364680"/>
          </a:xfrm>
          <a:prstGeom prst="rect">
            <a:avLst/>
          </a:prstGeom>
          <a:noFill/>
          <a:ln>
            <a:noFill/>
          </a:ln>
        </p:spPr>
        <p:txBody>
          <a:bodyPr anchor="ctr"/>
          <a:lstStyle/>
          <a:p>
            <a:pPr algn="r">
              <a:lnSpc>
                <a:spcPct val="100000"/>
              </a:lnSpc>
            </a:pPr>
            <a:fld id="{953ABE9F-A94E-43A4-B7AB-669B4726DF60}" type="slidenum">
              <a:rPr lang="fr-FR" sz="1200" b="0" strike="noStrike" spc="-1">
                <a:solidFill>
                  <a:srgbClr val="FFFFFF"/>
                </a:solidFill>
                <a:latin typeface="Calibri"/>
              </a:rPr>
              <a:t>12</a:t>
            </a:fld>
            <a:endParaRPr lang="fr-FR" sz="1200" b="0" strike="noStrike" spc="-1">
              <a:latin typeface="Times New Roman"/>
            </a:endParaRPr>
          </a:p>
        </p:txBody>
      </p:sp>
      <p:pic>
        <p:nvPicPr>
          <p:cNvPr id="165" name="Image 8"/>
          <p:cNvPicPr/>
          <p:nvPr/>
        </p:nvPicPr>
        <p:blipFill>
          <a:blip r:embed="rId2"/>
          <a:srcRect t="7559" r="23847" b="9907"/>
          <a:stretch/>
        </p:blipFill>
        <p:spPr>
          <a:xfrm>
            <a:off x="0" y="0"/>
            <a:ext cx="1160280" cy="2496600"/>
          </a:xfrm>
          <a:prstGeom prst="rect">
            <a:avLst/>
          </a:prstGeom>
          <a:ln>
            <a:noFill/>
          </a:ln>
        </p:spPr>
      </p:pic>
      <p:pic>
        <p:nvPicPr>
          <p:cNvPr id="166" name="Image 9"/>
          <p:cNvPicPr/>
          <p:nvPr/>
        </p:nvPicPr>
        <p:blipFill>
          <a:blip r:embed="rId3"/>
          <a:stretch/>
        </p:blipFill>
        <p:spPr>
          <a:xfrm>
            <a:off x="9299880" y="0"/>
            <a:ext cx="2891880" cy="1604880"/>
          </a:xfrm>
          <a:prstGeom prst="rect">
            <a:avLst/>
          </a:prstGeom>
          <a:ln>
            <a:noFill/>
          </a:ln>
          <a:effectLst>
            <a:softEdge rad="660400"/>
          </a:effectLst>
        </p:spPr>
      </p:pic>
      <p:sp>
        <p:nvSpPr>
          <p:cNvPr id="168"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2. </a:t>
            </a:r>
            <a:r>
              <a:rPr lang="fr-FR" sz="2800" i="1" spc="-1" dirty="0" smtClean="0">
                <a:solidFill>
                  <a:srgbClr val="FFFFFF"/>
                </a:solidFill>
                <a:latin typeface="Calibri"/>
              </a:rPr>
              <a:t>Matériel</a:t>
            </a:r>
          </a:p>
        </p:txBody>
      </p:sp>
      <p:grpSp>
        <p:nvGrpSpPr>
          <p:cNvPr id="5" name="Groupe 4"/>
          <p:cNvGrpSpPr/>
          <p:nvPr/>
        </p:nvGrpSpPr>
        <p:grpSpPr>
          <a:xfrm>
            <a:off x="8221362" y="2496600"/>
            <a:ext cx="2447465" cy="1911716"/>
            <a:chOff x="839763" y="2472488"/>
            <a:chExt cx="2447465" cy="1911716"/>
          </a:xfrm>
        </p:grpSpPr>
        <p:pic>
          <p:nvPicPr>
            <p:cNvPr id="10" name="Image 9" descr="Résultat de recherche d'images pour &quot;esp32&quot;"/>
            <p:cNvPicPr/>
            <p:nvPr/>
          </p:nvPicPr>
          <p:blipFill rotWithShape="1">
            <a:blip r:embed="rId4" cstate="print">
              <a:extLst>
                <a:ext uri="{28A0092B-C50C-407E-A947-70E740481C1C}">
                  <a14:useLocalDpi xmlns:a14="http://schemas.microsoft.com/office/drawing/2010/main" val="0"/>
                </a:ext>
              </a:extLst>
            </a:blip>
            <a:srcRect t="13946" b="12245"/>
            <a:stretch/>
          </p:blipFill>
          <p:spPr bwMode="auto">
            <a:xfrm>
              <a:off x="1010666" y="2472488"/>
              <a:ext cx="2105660" cy="1554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ZoneTexte 3"/>
            <p:cNvSpPr txBox="1"/>
            <p:nvPr/>
          </p:nvSpPr>
          <p:spPr>
            <a:xfrm>
              <a:off x="839763" y="4014872"/>
              <a:ext cx="2447465" cy="369332"/>
            </a:xfrm>
            <a:prstGeom prst="rect">
              <a:avLst/>
            </a:prstGeom>
            <a:noFill/>
          </p:spPr>
          <p:txBody>
            <a:bodyPr wrap="none" rtlCol="0">
              <a:spAutoFit/>
            </a:bodyPr>
            <a:lstStyle/>
            <a:p>
              <a:pPr algn="ctr"/>
              <a:r>
                <a:rPr lang="fr-FR" spc="-1" dirty="0" smtClean="0">
                  <a:solidFill>
                    <a:srgbClr val="FFFFFF"/>
                  </a:solidFill>
                  <a:latin typeface="Calibri"/>
                </a:rPr>
                <a:t>ESP32 : Microcontrôleur</a:t>
              </a:r>
              <a:endParaRPr lang="fr-FR" spc="-1" dirty="0">
                <a:solidFill>
                  <a:srgbClr val="FFFFFF"/>
                </a:solidFill>
                <a:latin typeface="Calibri"/>
              </a:endParaRPr>
            </a:p>
          </p:txBody>
        </p:sp>
      </p:grpSp>
      <p:cxnSp>
        <p:nvCxnSpPr>
          <p:cNvPr id="33" name="Connecteur droit avec flèche 32"/>
          <p:cNvCxnSpPr/>
          <p:nvPr/>
        </p:nvCxnSpPr>
        <p:spPr>
          <a:xfrm>
            <a:off x="5658652" y="4235746"/>
            <a:ext cx="16079" cy="901325"/>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p:nvPr/>
        </p:nvCxnSpPr>
        <p:spPr>
          <a:xfrm>
            <a:off x="3180299" y="3294248"/>
            <a:ext cx="1388610" cy="1"/>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a:solidFill>
                  <a:srgbClr val="FFFFFF"/>
                </a:solidFill>
                <a:latin typeface="Calibri"/>
              </a:rPr>
              <a:t>Chaine </a:t>
            </a:r>
            <a:r>
              <a:rPr lang="fr-FR" sz="2800" i="1" spc="-1" dirty="0" smtClean="0">
                <a:solidFill>
                  <a:srgbClr val="FFFFFF"/>
                </a:solidFill>
                <a:latin typeface="Calibri"/>
              </a:rPr>
              <a:t>d’énergie</a:t>
            </a:r>
            <a:endParaRPr lang="fr-FR" sz="2800" i="1" spc="-1" dirty="0">
              <a:solidFill>
                <a:srgbClr val="FFFFFF"/>
              </a:solidFill>
              <a:latin typeface="Calibri"/>
            </a:endParaRPr>
          </a:p>
        </p:txBody>
      </p:sp>
      <p:grpSp>
        <p:nvGrpSpPr>
          <p:cNvPr id="2" name="Groupe 1"/>
          <p:cNvGrpSpPr/>
          <p:nvPr/>
        </p:nvGrpSpPr>
        <p:grpSpPr>
          <a:xfrm>
            <a:off x="4606472" y="2734178"/>
            <a:ext cx="2144626" cy="1489472"/>
            <a:chOff x="479392" y="3100132"/>
            <a:chExt cx="2144626" cy="1489472"/>
          </a:xfrm>
        </p:grpSpPr>
        <p:pic>
          <p:nvPicPr>
            <p:cNvPr id="28" name="Image 27" descr="C:\Users\paulb\Desktop\projet long\- Finalisation de la station de base-20171020T170747Z-001\~ Finalisation de la station de base\Alimentation\DCDC.png"/>
            <p:cNvPicPr/>
            <p:nvPr/>
          </p:nvPicPr>
          <p:blipFill rotWithShape="1">
            <a:blip r:embed="rId5" cstate="print">
              <a:extLst>
                <a:ext uri="{28A0092B-C50C-407E-A947-70E740481C1C}">
                  <a14:useLocalDpi xmlns:a14="http://schemas.microsoft.com/office/drawing/2010/main" val="0"/>
                </a:ext>
              </a:extLst>
            </a:blip>
            <a:srcRect l="16272" t="31675" r="27635" b="4974"/>
            <a:stretch/>
          </p:blipFill>
          <p:spPr bwMode="auto">
            <a:xfrm>
              <a:off x="568107" y="3100132"/>
              <a:ext cx="1962785" cy="11201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9" name="ZoneTexte 28"/>
            <p:cNvSpPr txBox="1"/>
            <p:nvPr/>
          </p:nvSpPr>
          <p:spPr>
            <a:xfrm>
              <a:off x="479392" y="4220272"/>
              <a:ext cx="2144626" cy="369332"/>
            </a:xfrm>
            <a:prstGeom prst="rect">
              <a:avLst/>
            </a:prstGeom>
            <a:noFill/>
          </p:spPr>
          <p:txBody>
            <a:bodyPr wrap="none" rtlCol="0">
              <a:spAutoFit/>
            </a:bodyPr>
            <a:lstStyle/>
            <a:p>
              <a:pPr algn="ctr"/>
              <a:r>
                <a:rPr lang="fr-FR" spc="-1" dirty="0" smtClean="0">
                  <a:solidFill>
                    <a:srgbClr val="FFFFFF"/>
                  </a:solidFill>
                  <a:latin typeface="Calibri"/>
                </a:rPr>
                <a:t>Convertisseur DC/DC</a:t>
              </a:r>
              <a:endParaRPr lang="fr-FR" spc="-1" dirty="0">
                <a:solidFill>
                  <a:srgbClr val="FFFFFF"/>
                </a:solidFill>
                <a:latin typeface="Calibri"/>
              </a:endParaRPr>
            </a:p>
          </p:txBody>
        </p:sp>
      </p:grpSp>
      <p:sp>
        <p:nvSpPr>
          <p:cNvPr id="32" name="ZoneTexte 31"/>
          <p:cNvSpPr txBox="1"/>
          <p:nvPr/>
        </p:nvSpPr>
        <p:spPr>
          <a:xfrm>
            <a:off x="1223054" y="4210393"/>
            <a:ext cx="1825821" cy="646331"/>
          </a:xfrm>
          <a:prstGeom prst="rect">
            <a:avLst/>
          </a:prstGeom>
          <a:noFill/>
        </p:spPr>
        <p:txBody>
          <a:bodyPr wrap="none" rtlCol="0">
            <a:spAutoFit/>
          </a:bodyPr>
          <a:lstStyle/>
          <a:p>
            <a:pPr algn="ctr"/>
            <a:r>
              <a:rPr lang="fr-FR" spc="-1" dirty="0" smtClean="0">
                <a:solidFill>
                  <a:srgbClr val="FFFFFF"/>
                </a:solidFill>
                <a:latin typeface="Calibri"/>
              </a:rPr>
              <a:t>Batterie</a:t>
            </a:r>
          </a:p>
          <a:p>
            <a:pPr algn="ctr"/>
            <a:r>
              <a:rPr lang="fr-FR" spc="-1" dirty="0" smtClean="0">
                <a:solidFill>
                  <a:srgbClr val="FFFFFF"/>
                </a:solidFill>
                <a:latin typeface="Calibri"/>
              </a:rPr>
              <a:t>11,8V / 1800mAh</a:t>
            </a:r>
            <a:endParaRPr lang="fr-FR" spc="-1" dirty="0">
              <a:solidFill>
                <a:srgbClr val="FFFFFF"/>
              </a:solidFill>
              <a:latin typeface="Calibri"/>
            </a:endParaRPr>
          </a:p>
        </p:txBody>
      </p:sp>
      <p:cxnSp>
        <p:nvCxnSpPr>
          <p:cNvPr id="34" name="Connecteur droit avec flèche 33"/>
          <p:cNvCxnSpPr/>
          <p:nvPr/>
        </p:nvCxnSpPr>
        <p:spPr>
          <a:xfrm>
            <a:off x="6832752" y="3279020"/>
            <a:ext cx="1388610" cy="1"/>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p:cNvCxnSpPr/>
          <p:nvPr/>
        </p:nvCxnSpPr>
        <p:spPr>
          <a:xfrm>
            <a:off x="9445094" y="4408316"/>
            <a:ext cx="0" cy="759963"/>
          </a:xfrm>
          <a:prstGeom prst="straightConnector1">
            <a:avLst/>
          </a:prstGeom>
          <a:ln w="762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à coins arrondis 6"/>
          <p:cNvSpPr/>
          <p:nvPr/>
        </p:nvSpPr>
        <p:spPr>
          <a:xfrm>
            <a:off x="4643265" y="5269223"/>
            <a:ext cx="206293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5V</a:t>
            </a:r>
          </a:p>
          <a:p>
            <a:pPr algn="ctr"/>
            <a:r>
              <a:rPr lang="fr-FR" sz="1600" dirty="0" smtClean="0"/>
              <a:t>10A moyen max</a:t>
            </a:r>
          </a:p>
          <a:p>
            <a:pPr algn="ctr"/>
            <a:r>
              <a:rPr lang="fr-FR" sz="1600" dirty="0" smtClean="0"/>
              <a:t>16A instantané max</a:t>
            </a:r>
            <a:endParaRPr lang="fr-FR" sz="1600" dirty="0"/>
          </a:p>
        </p:txBody>
      </p:sp>
      <p:sp>
        <p:nvSpPr>
          <p:cNvPr id="36" name="Rectangle à coins arrondis 35"/>
          <p:cNvSpPr/>
          <p:nvPr/>
        </p:nvSpPr>
        <p:spPr>
          <a:xfrm>
            <a:off x="8392265" y="5269223"/>
            <a:ext cx="2062932" cy="9144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3,3V</a:t>
            </a:r>
          </a:p>
          <a:p>
            <a:pPr algn="ctr"/>
            <a:r>
              <a:rPr lang="fr-FR" sz="1600" dirty="0" smtClean="0"/>
              <a:t>1A moyen max</a:t>
            </a:r>
          </a:p>
          <a:p>
            <a:pPr algn="ctr"/>
            <a:r>
              <a:rPr lang="fr-FR" sz="1600" dirty="0" smtClean="0"/>
              <a:t>1A instantané max</a:t>
            </a:r>
            <a:endParaRPr lang="fr-FR" sz="1600" dirty="0"/>
          </a:p>
        </p:txBody>
      </p:sp>
      <p:pic>
        <p:nvPicPr>
          <p:cNvPr id="2052" name="Picture 4" descr="RÃ©sultat de recherche d'images pour &quot;batterie 1800mah 12v&quo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17908" y="2374280"/>
            <a:ext cx="1836113" cy="1836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64383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64" name="TextShape 2"/>
          <p:cNvSpPr txBox="1"/>
          <p:nvPr/>
        </p:nvSpPr>
        <p:spPr>
          <a:xfrm>
            <a:off x="8610480" y="6356520"/>
            <a:ext cx="2742840" cy="364680"/>
          </a:xfrm>
          <a:prstGeom prst="rect">
            <a:avLst/>
          </a:prstGeom>
          <a:noFill/>
          <a:ln>
            <a:noFill/>
          </a:ln>
        </p:spPr>
        <p:txBody>
          <a:bodyPr anchor="ctr"/>
          <a:lstStyle/>
          <a:p>
            <a:pPr algn="r">
              <a:lnSpc>
                <a:spcPct val="100000"/>
              </a:lnSpc>
            </a:pPr>
            <a:fld id="{953ABE9F-A94E-43A4-B7AB-669B4726DF60}" type="slidenum">
              <a:rPr lang="fr-FR" sz="1200" b="0" strike="noStrike" spc="-1">
                <a:solidFill>
                  <a:srgbClr val="FFFFFF"/>
                </a:solidFill>
                <a:latin typeface="Calibri"/>
              </a:rPr>
              <a:t>13</a:t>
            </a:fld>
            <a:endParaRPr lang="fr-FR" sz="1200" b="0" strike="noStrike" spc="-1">
              <a:latin typeface="Times New Roman"/>
            </a:endParaRPr>
          </a:p>
        </p:txBody>
      </p:sp>
      <p:pic>
        <p:nvPicPr>
          <p:cNvPr id="165" name="Image 8"/>
          <p:cNvPicPr/>
          <p:nvPr/>
        </p:nvPicPr>
        <p:blipFill>
          <a:blip r:embed="rId2"/>
          <a:srcRect t="7559" r="23847" b="9907"/>
          <a:stretch/>
        </p:blipFill>
        <p:spPr>
          <a:xfrm>
            <a:off x="0" y="0"/>
            <a:ext cx="1160280" cy="2496600"/>
          </a:xfrm>
          <a:prstGeom prst="rect">
            <a:avLst/>
          </a:prstGeom>
          <a:ln>
            <a:noFill/>
          </a:ln>
        </p:spPr>
      </p:pic>
      <p:pic>
        <p:nvPicPr>
          <p:cNvPr id="166" name="Image 9"/>
          <p:cNvPicPr/>
          <p:nvPr/>
        </p:nvPicPr>
        <p:blipFill>
          <a:blip r:embed="rId3"/>
          <a:stretch/>
        </p:blipFill>
        <p:spPr>
          <a:xfrm>
            <a:off x="9299880" y="0"/>
            <a:ext cx="2891880" cy="1604880"/>
          </a:xfrm>
          <a:prstGeom prst="rect">
            <a:avLst/>
          </a:prstGeom>
          <a:ln>
            <a:noFill/>
          </a:ln>
          <a:effectLst>
            <a:softEdge rad="660400"/>
          </a:effectLst>
        </p:spPr>
      </p:pic>
      <p:sp>
        <p:nvSpPr>
          <p:cNvPr id="168"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2. </a:t>
            </a:r>
            <a:r>
              <a:rPr lang="fr-FR" sz="2800" i="1" spc="-1" dirty="0" smtClean="0">
                <a:solidFill>
                  <a:srgbClr val="FFFFFF"/>
                </a:solidFill>
                <a:latin typeface="Calibri"/>
              </a:rPr>
              <a:t>Matériel</a:t>
            </a:r>
          </a:p>
        </p:txBody>
      </p:sp>
      <p:grpSp>
        <p:nvGrpSpPr>
          <p:cNvPr id="6" name="Groupe 5"/>
          <p:cNvGrpSpPr/>
          <p:nvPr/>
        </p:nvGrpSpPr>
        <p:grpSpPr>
          <a:xfrm>
            <a:off x="3164212" y="1435608"/>
            <a:ext cx="7581608" cy="5343317"/>
            <a:chOff x="3164212" y="1435608"/>
            <a:chExt cx="7581608" cy="5343317"/>
          </a:xfrm>
        </p:grpSpPr>
        <p:sp>
          <p:nvSpPr>
            <p:cNvPr id="3" name="Rectangle 2"/>
            <p:cNvSpPr/>
            <p:nvPr/>
          </p:nvSpPr>
          <p:spPr>
            <a:xfrm>
              <a:off x="3164212" y="1435608"/>
              <a:ext cx="7581608" cy="5343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descr="C:\Users\paulb\Desktop\projet long\images\arch_esp32_2.png"/>
            <p:cNvPicPr/>
            <p:nvPr/>
          </p:nvPicPr>
          <p:blipFill>
            <a:blip r:embed="rId4">
              <a:extLst>
                <a:ext uri="{28A0092B-C50C-407E-A947-70E740481C1C}">
                  <a14:useLocalDpi xmlns:a14="http://schemas.microsoft.com/office/drawing/2010/main" val="0"/>
                </a:ext>
              </a:extLst>
            </a:blip>
            <a:srcRect/>
            <a:stretch>
              <a:fillRect/>
            </a:stretch>
          </p:blipFill>
          <p:spPr bwMode="auto">
            <a:xfrm>
              <a:off x="3191352" y="1446530"/>
              <a:ext cx="7554468" cy="53323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193092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14</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3. Logiciel</a:t>
            </a:r>
          </a:p>
        </p:txBody>
      </p:sp>
      <p:grpSp>
        <p:nvGrpSpPr>
          <p:cNvPr id="5" name="Groupe 4"/>
          <p:cNvGrpSpPr/>
          <p:nvPr/>
        </p:nvGrpSpPr>
        <p:grpSpPr>
          <a:xfrm>
            <a:off x="3214818" y="1244250"/>
            <a:ext cx="6083964" cy="5472900"/>
            <a:chOff x="3771698" y="1027620"/>
            <a:chExt cx="6559870" cy="6858000"/>
          </a:xfrm>
        </p:grpSpPr>
        <p:sp>
          <p:nvSpPr>
            <p:cNvPr id="2" name="Rectangle 1"/>
            <p:cNvSpPr/>
            <p:nvPr/>
          </p:nvSpPr>
          <p:spPr>
            <a:xfrm>
              <a:off x="3771698" y="1027620"/>
              <a:ext cx="655987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058" y="1027620"/>
              <a:ext cx="655951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15</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3. </a:t>
            </a:r>
            <a:r>
              <a:rPr lang="fr-FR" sz="2800" i="1" spc="-1" dirty="0" smtClean="0">
                <a:solidFill>
                  <a:srgbClr val="FFFFFF"/>
                </a:solidFill>
                <a:latin typeface="Calibri"/>
              </a:rPr>
              <a:t>Logiciel</a:t>
            </a:r>
          </a:p>
        </p:txBody>
      </p:sp>
      <p:graphicFrame>
        <p:nvGraphicFramePr>
          <p:cNvPr id="5" name="Tableau 4"/>
          <p:cNvGraphicFramePr>
            <a:graphicFrameLocks noGrp="1"/>
          </p:cNvGraphicFramePr>
          <p:nvPr>
            <p:extLst>
              <p:ext uri="{D42A27DB-BD31-4B8C-83A1-F6EECF244321}">
                <p14:modId xmlns:p14="http://schemas.microsoft.com/office/powerpoint/2010/main" val="1614917465"/>
              </p:ext>
            </p:extLst>
          </p:nvPr>
        </p:nvGraphicFramePr>
        <p:xfrm>
          <a:off x="838080" y="2368584"/>
          <a:ext cx="4320000" cy="1826264"/>
        </p:xfrm>
        <a:graphic>
          <a:graphicData uri="http://schemas.openxmlformats.org/drawingml/2006/table">
            <a:tbl>
              <a:tblPr firstRow="1" firstCol="1" bandRow="1"/>
              <a:tblGrid>
                <a:gridCol w="270000"/>
                <a:gridCol w="270000"/>
                <a:gridCol w="270000"/>
                <a:gridCol w="270000"/>
                <a:gridCol w="270000"/>
                <a:gridCol w="270000"/>
                <a:gridCol w="270000"/>
                <a:gridCol w="270000"/>
                <a:gridCol w="270000"/>
                <a:gridCol w="270000"/>
                <a:gridCol w="270000"/>
                <a:gridCol w="270000"/>
                <a:gridCol w="270000"/>
                <a:gridCol w="270000"/>
                <a:gridCol w="270000"/>
                <a:gridCol w="270000"/>
              </a:tblGrid>
              <a:tr h="225000">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u</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25000">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F</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u</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U</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z</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E74B5"/>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r>
            </a:tbl>
          </a:graphicData>
        </a:graphic>
      </p:graphicFrame>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Affichage</a:t>
            </a:r>
            <a:endParaRPr lang="fr-FR" sz="2800" i="1" spc="-1" dirty="0">
              <a:solidFill>
                <a:srgbClr val="FFFFFF"/>
              </a:solidFill>
              <a:latin typeface="Calibri"/>
            </a:endParaRPr>
          </a:p>
        </p:txBody>
      </p:sp>
      <p:graphicFrame>
        <p:nvGraphicFramePr>
          <p:cNvPr id="7" name="Tableau 6"/>
          <p:cNvGraphicFramePr>
            <a:graphicFrameLocks noGrp="1"/>
          </p:cNvGraphicFramePr>
          <p:nvPr>
            <p:extLst>
              <p:ext uri="{D42A27DB-BD31-4B8C-83A1-F6EECF244321}">
                <p14:modId xmlns:p14="http://schemas.microsoft.com/office/powerpoint/2010/main" val="3002651208"/>
              </p:ext>
            </p:extLst>
          </p:nvPr>
        </p:nvGraphicFramePr>
        <p:xfrm>
          <a:off x="838080" y="4390756"/>
          <a:ext cx="4320000" cy="1826264"/>
        </p:xfrm>
        <a:graphic>
          <a:graphicData uri="http://schemas.openxmlformats.org/drawingml/2006/table">
            <a:tbl>
              <a:tblPr firstRow="1" firstCol="1" bandRow="1"/>
              <a:tblGrid>
                <a:gridCol w="270000"/>
                <a:gridCol w="270000"/>
                <a:gridCol w="270000"/>
                <a:gridCol w="270000"/>
                <a:gridCol w="270000"/>
                <a:gridCol w="270000"/>
                <a:gridCol w="270000"/>
                <a:gridCol w="270000"/>
                <a:gridCol w="270000"/>
                <a:gridCol w="270000"/>
                <a:gridCol w="270000"/>
                <a:gridCol w="270000"/>
                <a:gridCol w="270000"/>
                <a:gridCol w="270000"/>
                <a:gridCol w="270000"/>
                <a:gridCol w="270000"/>
              </a:tblGrid>
              <a:tr h="225000">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u</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67171"/>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W</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F</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u</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A6DF"/>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C</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A</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L</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S</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A</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T</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1</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dirty="0" smtClean="0">
                          <a:effectLst/>
                          <a:latin typeface="Calibri" panose="020F0502020204030204" pitchFamily="34" charset="0"/>
                          <a:ea typeface="Calibri" panose="020F0502020204030204" pitchFamily="34" charset="0"/>
                          <a:cs typeface="Times New Roman" panose="02020603050405020304" pitchFamily="18" charset="0"/>
                        </a:rPr>
                        <a:t>N</a:t>
                      </a: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endParaRPr lang="fr-FR"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6D6D"/>
                    </a:solidFill>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b</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z</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99"/>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25000">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P</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z</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a:effectLst/>
                          <a:latin typeface="Calibri" panose="020F0502020204030204" pitchFamily="34" charset="0"/>
                          <a:ea typeface="Calibri" panose="020F0502020204030204" pitchFamily="34" charset="0"/>
                          <a:cs typeface="Times New Roman" panose="02020603050405020304" pitchFamily="18" charset="0"/>
                        </a:rPr>
                        <a:t>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c>
                  <a:txBody>
                    <a:bodyPr/>
                    <a:lstStyle/>
                    <a:p>
                      <a:pPr algn="ctr">
                        <a:lnSpc>
                          <a:spcPct val="107000"/>
                        </a:lnSpc>
                        <a:spcAft>
                          <a:spcPts val="0"/>
                        </a:spcAft>
                      </a:pPr>
                      <a:r>
                        <a:rPr lang="fr-FR" sz="1400" b="1" dirty="0">
                          <a:effectLst/>
                          <a:latin typeface="Calibri" panose="020F0502020204030204" pitchFamily="34" charset="0"/>
                          <a:ea typeface="Calibri" panose="020F0502020204030204" pitchFamily="34" charset="0"/>
                          <a:cs typeface="Times New Roman" panose="02020603050405020304" pitchFamily="18" charset="0"/>
                        </a:rPr>
                        <a: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BBC48"/>
                    </a:solidFill>
                  </a:tcPr>
                </a:tc>
              </a:tr>
            </a:tbl>
          </a:graphicData>
        </a:graphic>
      </p:graphicFrame>
      <p:pic>
        <p:nvPicPr>
          <p:cNvPr id="15" name="Image 14" descr="C:\Users\paulb\Desktop\projet long\images\phio\WP_20180503_14_20_59_Pro.jpg"/>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36646" t="39478" r="36093" b="11869"/>
          <a:stretch/>
        </p:blipFill>
        <p:spPr bwMode="auto">
          <a:xfrm>
            <a:off x="6899232" y="4428968"/>
            <a:ext cx="1974012" cy="1951398"/>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aphicFrame>
        <p:nvGraphicFramePr>
          <p:cNvPr id="10" name="Tableau 9"/>
          <p:cNvGraphicFramePr>
            <a:graphicFrameLocks noGrp="1"/>
          </p:cNvGraphicFramePr>
          <p:nvPr>
            <p:extLst>
              <p:ext uri="{D42A27DB-BD31-4B8C-83A1-F6EECF244321}">
                <p14:modId xmlns:p14="http://schemas.microsoft.com/office/powerpoint/2010/main" val="849563104"/>
              </p:ext>
            </p:extLst>
          </p:nvPr>
        </p:nvGraphicFramePr>
        <p:xfrm>
          <a:off x="6899232" y="2124134"/>
          <a:ext cx="4454088" cy="2054547"/>
        </p:xfrm>
        <a:graphic>
          <a:graphicData uri="http://schemas.openxmlformats.org/drawingml/2006/table">
            <a:tbl>
              <a:tblPr firstRow="1" firstCol="1" bandRow="1"/>
              <a:tblGrid>
                <a:gridCol w="423274"/>
                <a:gridCol w="4030814"/>
              </a:tblGrid>
              <a:tr h="0">
                <a:tc>
                  <a:txBody>
                    <a:bodyPr/>
                    <a:lstStyle/>
                    <a:p>
                      <a:pPr>
                        <a:lnSpc>
                          <a:spcPct val="107000"/>
                        </a:lnSpc>
                        <a:spcAft>
                          <a:spcPts val="0"/>
                        </a:spcAft>
                      </a:pPr>
                      <a:r>
                        <a:rPr lang="fr-FR" sz="12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E2EFD9"/>
                    </a:solidFill>
                  </a:tcPr>
                </a:tc>
                <a:tc>
                  <a:txBody>
                    <a:bodyPr/>
                    <a:lstStyle/>
                    <a:p>
                      <a:pPr>
                        <a:lnSpc>
                          <a:spcPct val="107000"/>
                        </a:lnSpc>
                        <a:spcAft>
                          <a:spcPts val="0"/>
                        </a:spcAft>
                      </a:pPr>
                      <a:r>
                        <a:rPr lang="fr-FR"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Texte statique</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B4C6E7"/>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Date</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767171"/>
                    </a:solidFill>
                  </a:tcPr>
                </a:tc>
                <a:tc>
                  <a:txBody>
                    <a:bodyPr/>
                    <a:lstStyle/>
                    <a:p>
                      <a:pPr>
                        <a:lnSpc>
                          <a:spcPct val="107000"/>
                        </a:lnSpc>
                        <a:spcAft>
                          <a:spcPts val="0"/>
                        </a:spcAft>
                      </a:pPr>
                      <a:r>
                        <a:rPr lang="fr-FR"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Heure</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E599"/>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Signale l’état d’un élément : x </a:t>
                      </a:r>
                      <a:r>
                        <a:rPr lang="fr-FR"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fr-FR"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ou </a:t>
                      </a:r>
                      <a:r>
                        <a:rPr lang="fr-FR" sz="1400" dirty="0" smtClean="0">
                          <a:solidFill>
                            <a:schemeClr val="bg1"/>
                          </a:solidFill>
                          <a:effectLst/>
                          <a:latin typeface="Segoe UI Symbol" panose="020B0502040204020203" pitchFamily="34" charset="0"/>
                          <a:ea typeface="Calibri" panose="020F0502020204030204" pitchFamily="34" charset="0"/>
                          <a:cs typeface="Segoe UI Symbol" panose="020B0502040204020203" pitchFamily="34" charset="0"/>
                        </a:rPr>
                        <a:t>✓</a:t>
                      </a:r>
                      <a:endPar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7CAAC"/>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Azimut actuel</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2E74B5"/>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Elévation actuelle</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4BBC48"/>
                    </a:solidFill>
                  </a:tcPr>
                </a:tc>
                <a:tc>
                  <a:txBody>
                    <a:bodyPr/>
                    <a:lstStyle/>
                    <a:p>
                      <a:pPr>
                        <a:lnSpc>
                          <a:spcPct val="107000"/>
                        </a:lnSpc>
                        <a:spcAft>
                          <a:spcPts val="0"/>
                        </a:spcAft>
                      </a:pPr>
                      <a:r>
                        <a:rPr lang="fr-FR" sz="14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Informations sur l’état ou indique l’erreur</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8A6DF"/>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Nom du réseau </a:t>
                      </a:r>
                      <a:r>
                        <a:rPr lang="fr-FR"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WiFi</a:t>
                      </a: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(tronqué si trop long)</a:t>
                      </a:r>
                    </a:p>
                  </a:txBody>
                  <a:tcPr marL="68580" marR="68580" marT="0" marB="0">
                    <a:lnL>
                      <a:noFill/>
                    </a:lnL>
                    <a:lnR>
                      <a:noFill/>
                    </a:lnR>
                    <a:lnT>
                      <a:noFill/>
                    </a:lnT>
                    <a:lnB>
                      <a:noFill/>
                    </a:lnB>
                  </a:tcPr>
                </a:tc>
              </a:tr>
              <a:tr h="0">
                <a:tc>
                  <a:txBody>
                    <a:bodyPr/>
                    <a:lstStyle/>
                    <a:p>
                      <a:pPr>
                        <a:lnSpc>
                          <a:spcPct val="107000"/>
                        </a:lnSpc>
                        <a:spcAft>
                          <a:spcPts val="0"/>
                        </a:spcAft>
                      </a:pPr>
                      <a:r>
                        <a:rPr lang="fr-FR" sz="12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solidFill>
                      <a:srgbClr val="FF6D6D"/>
                    </a:solidFill>
                  </a:tcPr>
                </a:tc>
                <a:tc>
                  <a:txBody>
                    <a:bodyPr/>
                    <a:lstStyle/>
                    <a:p>
                      <a:pPr>
                        <a:lnSpc>
                          <a:spcPct val="107000"/>
                        </a:lnSpc>
                        <a:spcAft>
                          <a:spcPts val="0"/>
                        </a:spcAft>
                      </a:pPr>
                      <a:r>
                        <a:rPr lang="fr-FR"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Nom du satellite suivi (tronqué si trop long)</a:t>
                      </a:r>
                    </a:p>
                  </a:txBody>
                  <a:tcPr marL="68580" marR="68580" marT="0" marB="0">
                    <a:lnL>
                      <a:noFill/>
                    </a:lnL>
                    <a:lnR>
                      <a:noFill/>
                    </a:lnR>
                    <a:lnT>
                      <a:noFill/>
                    </a:lnT>
                    <a:lnB>
                      <a:noFill/>
                    </a:lnB>
                  </a:tcPr>
                </a:tc>
              </a:tr>
            </a:tbl>
          </a:graphicData>
        </a:graphic>
      </p:graphicFrame>
    </p:spTree>
    <p:extLst>
      <p:ext uri="{BB962C8B-B14F-4D97-AF65-F5344CB8AC3E}">
        <p14:creationId xmlns:p14="http://schemas.microsoft.com/office/powerpoint/2010/main" val="83099573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16</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4. Réalisation</a:t>
            </a:r>
          </a:p>
        </p:txBody>
      </p:sp>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Prototype et schémas</a:t>
            </a:r>
            <a:endParaRPr lang="fr-FR" sz="2800" i="1" spc="-1" dirty="0">
              <a:solidFill>
                <a:srgbClr val="FFFFFF"/>
              </a:solidFill>
              <a:latin typeface="Calibri"/>
            </a:endParaRPr>
          </a:p>
        </p:txBody>
      </p:sp>
      <p:pic>
        <p:nvPicPr>
          <p:cNvPr id="9" name="Image 8" descr="C:\Users\paulb\Downloads\WP_20180419_17_57_27_Pro.jpg"/>
          <p:cNvPicPr/>
          <p:nvPr/>
        </p:nvPicPr>
        <p:blipFill rotWithShape="1">
          <a:blip r:embed="rId4" cstate="print">
            <a:extLst>
              <a:ext uri="{28A0092B-C50C-407E-A947-70E740481C1C}">
                <a14:useLocalDpi xmlns:a14="http://schemas.microsoft.com/office/drawing/2010/main" val="0"/>
              </a:ext>
            </a:extLst>
          </a:blip>
          <a:srcRect l="31542" t="14169" r="18994" b="11493"/>
          <a:stretch/>
        </p:blipFill>
        <p:spPr bwMode="auto">
          <a:xfrm>
            <a:off x="929012" y="2390294"/>
            <a:ext cx="4343400" cy="3674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0" name="Image 9" descr="C:\Users\paulb\Desktop\projet long\images\schematic_ci_princ.png"/>
          <p:cNvPicPr/>
          <p:nvPr/>
        </p:nvPicPr>
        <p:blipFill rotWithShape="1">
          <a:blip r:embed="rId5">
            <a:extLst>
              <a:ext uri="{28A0092B-C50C-407E-A947-70E740481C1C}">
                <a14:useLocalDpi xmlns:a14="http://schemas.microsoft.com/office/drawing/2010/main" val="0"/>
              </a:ext>
            </a:extLst>
          </a:blip>
          <a:srcRect t="2050" r="10019" b="1"/>
          <a:stretch/>
        </p:blipFill>
        <p:spPr bwMode="auto">
          <a:xfrm>
            <a:off x="6712466" y="175402"/>
            <a:ext cx="5174108" cy="4205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Image 12"/>
          <p:cNvPicPr/>
          <p:nvPr/>
        </p:nvPicPr>
        <p:blipFill rotWithShape="1">
          <a:blip r:embed="rId6">
            <a:extLst>
              <a:ext uri="{28A0092B-C50C-407E-A947-70E740481C1C}">
                <a14:useLocalDpi xmlns:a14="http://schemas.microsoft.com/office/drawing/2010/main" val="0"/>
              </a:ext>
            </a:extLst>
          </a:blip>
          <a:srcRect l="1666" t="9252" r="5118" b="7671"/>
          <a:stretch/>
        </p:blipFill>
        <p:spPr bwMode="auto">
          <a:xfrm>
            <a:off x="8197668" y="4745552"/>
            <a:ext cx="2345364" cy="17379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ZoneTexte 13"/>
          <p:cNvSpPr txBox="1"/>
          <p:nvPr/>
        </p:nvSpPr>
        <p:spPr>
          <a:xfrm>
            <a:off x="7883454" y="4341323"/>
            <a:ext cx="2773068" cy="369332"/>
          </a:xfrm>
          <a:prstGeom prst="rect">
            <a:avLst/>
          </a:prstGeom>
          <a:noFill/>
        </p:spPr>
        <p:txBody>
          <a:bodyPr wrap="none" rtlCol="0">
            <a:spAutoFit/>
          </a:bodyPr>
          <a:lstStyle/>
          <a:p>
            <a:pPr algn="ctr"/>
            <a:r>
              <a:rPr lang="fr-FR" spc="-1" dirty="0" smtClean="0">
                <a:solidFill>
                  <a:srgbClr val="FFFFFF"/>
                </a:solidFill>
                <a:latin typeface="Calibri"/>
              </a:rPr>
              <a:t>Circuit principal de contrôle</a:t>
            </a:r>
            <a:endParaRPr lang="fr-FR" spc="-1" dirty="0">
              <a:solidFill>
                <a:srgbClr val="FFFFFF"/>
              </a:solidFill>
              <a:latin typeface="Calibri"/>
            </a:endParaRPr>
          </a:p>
        </p:txBody>
      </p:sp>
      <p:sp>
        <p:nvSpPr>
          <p:cNvPr id="15" name="ZoneTexte 14"/>
          <p:cNvSpPr txBox="1"/>
          <p:nvPr/>
        </p:nvSpPr>
        <p:spPr>
          <a:xfrm>
            <a:off x="7739557" y="6424452"/>
            <a:ext cx="3261599" cy="369332"/>
          </a:xfrm>
          <a:prstGeom prst="rect">
            <a:avLst/>
          </a:prstGeom>
          <a:noFill/>
        </p:spPr>
        <p:txBody>
          <a:bodyPr wrap="none" rtlCol="0">
            <a:spAutoFit/>
          </a:bodyPr>
          <a:lstStyle/>
          <a:p>
            <a:pPr algn="ctr"/>
            <a:r>
              <a:rPr lang="fr-FR" spc="-1" dirty="0" smtClean="0">
                <a:solidFill>
                  <a:srgbClr val="FFFFFF"/>
                </a:solidFill>
                <a:latin typeface="Calibri"/>
              </a:rPr>
              <a:t>Circuit d’adaptation d’un capteur</a:t>
            </a:r>
            <a:endParaRPr lang="fr-FR" spc="-1" dirty="0">
              <a:solidFill>
                <a:srgbClr val="FFFFFF"/>
              </a:solidFill>
              <a:latin typeface="Calibri"/>
            </a:endParaRPr>
          </a:p>
        </p:txBody>
      </p:sp>
    </p:spTree>
    <p:extLst>
      <p:ext uri="{BB962C8B-B14F-4D97-AF65-F5344CB8AC3E}">
        <p14:creationId xmlns:p14="http://schemas.microsoft.com/office/powerpoint/2010/main" val="231182493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17</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4. </a:t>
            </a:r>
            <a:r>
              <a:rPr lang="fr-FR" sz="2800" i="1" spc="-1" dirty="0" smtClean="0">
                <a:solidFill>
                  <a:srgbClr val="FFFFFF"/>
                </a:solidFill>
                <a:latin typeface="Calibri"/>
              </a:rPr>
              <a:t>Réalisation</a:t>
            </a:r>
          </a:p>
        </p:txBody>
      </p:sp>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Circuits imprimés</a:t>
            </a:r>
            <a:endParaRPr lang="fr-FR" sz="2800" i="1" spc="-1" dirty="0">
              <a:solidFill>
                <a:srgbClr val="FFFFFF"/>
              </a:solidFill>
              <a:latin typeface="Calibri"/>
            </a:endParaRPr>
          </a:p>
        </p:txBody>
      </p:sp>
      <p:pic>
        <p:nvPicPr>
          <p:cNvPr id="7172" name="Imag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595" y="2255101"/>
            <a:ext cx="2727325" cy="3741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Image 13" descr="C:\Users\paulb\Desktop\projet long\images\phio\WP_20180503_14_22_15_Pro.jpg"/>
          <p:cNvPicPr/>
          <p:nvPr/>
        </p:nvPicPr>
        <p:blipFill rotWithShape="1">
          <a:blip r:embed="rId5" cstate="print">
            <a:extLst>
              <a:ext uri="{28A0092B-C50C-407E-A947-70E740481C1C}">
                <a14:useLocalDpi xmlns:a14="http://schemas.microsoft.com/office/drawing/2010/main" val="0"/>
              </a:ext>
            </a:extLst>
          </a:blip>
          <a:srcRect l="14093" r="14798"/>
          <a:stretch/>
        </p:blipFill>
        <p:spPr bwMode="auto">
          <a:xfrm rot="5400000">
            <a:off x="2960460" y="2214568"/>
            <a:ext cx="4145088" cy="337723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7170" name="Imag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428" y="1536055"/>
            <a:ext cx="1897063" cy="1249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Image 14"/>
          <p:cNvPicPr/>
          <p:nvPr/>
        </p:nvPicPr>
        <p:blipFill rotWithShape="1">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36228" t="31677" r="33600" b="33256"/>
          <a:stretch/>
        </p:blipFill>
        <p:spPr bwMode="auto">
          <a:xfrm>
            <a:off x="9569234" y="1443981"/>
            <a:ext cx="2180850" cy="1341437"/>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6" name="ZoneTexte 15"/>
          <p:cNvSpPr txBox="1"/>
          <p:nvPr/>
        </p:nvSpPr>
        <p:spPr>
          <a:xfrm>
            <a:off x="7422617" y="2792367"/>
            <a:ext cx="4327467" cy="369332"/>
          </a:xfrm>
          <a:prstGeom prst="rect">
            <a:avLst/>
          </a:prstGeom>
          <a:noFill/>
        </p:spPr>
        <p:txBody>
          <a:bodyPr wrap="none" rtlCol="0">
            <a:spAutoFit/>
          </a:bodyPr>
          <a:lstStyle/>
          <a:p>
            <a:pPr algn="ctr"/>
            <a:r>
              <a:rPr lang="fr-FR" spc="-1" dirty="0" smtClean="0">
                <a:solidFill>
                  <a:srgbClr val="FFFFFF"/>
                </a:solidFill>
                <a:latin typeface="Calibri"/>
              </a:rPr>
              <a:t>Circuit d’adaptation d’un capteur à effet Hall</a:t>
            </a:r>
            <a:endParaRPr lang="fr-FR" spc="-1" dirty="0">
              <a:solidFill>
                <a:srgbClr val="FFFFFF"/>
              </a:solidFill>
              <a:latin typeface="Calibri"/>
            </a:endParaRPr>
          </a:p>
        </p:txBody>
      </p:sp>
      <p:sp>
        <p:nvSpPr>
          <p:cNvPr id="17" name="ZoneTexte 16"/>
          <p:cNvSpPr txBox="1"/>
          <p:nvPr/>
        </p:nvSpPr>
        <p:spPr>
          <a:xfrm>
            <a:off x="1858257" y="6016649"/>
            <a:ext cx="2773068" cy="369332"/>
          </a:xfrm>
          <a:prstGeom prst="rect">
            <a:avLst/>
          </a:prstGeom>
          <a:noFill/>
        </p:spPr>
        <p:txBody>
          <a:bodyPr wrap="none" rtlCol="0">
            <a:spAutoFit/>
          </a:bodyPr>
          <a:lstStyle/>
          <a:p>
            <a:pPr algn="ctr"/>
            <a:r>
              <a:rPr lang="fr-FR" spc="-1" dirty="0" smtClean="0">
                <a:solidFill>
                  <a:srgbClr val="FFFFFF"/>
                </a:solidFill>
                <a:latin typeface="Calibri"/>
              </a:rPr>
              <a:t>Circuit principal de contrôle</a:t>
            </a:r>
            <a:endParaRPr lang="fr-FR" spc="-1" dirty="0">
              <a:solidFill>
                <a:srgbClr val="FFFFFF"/>
              </a:solidFill>
              <a:latin typeface="Calibri"/>
            </a:endParaRPr>
          </a:p>
        </p:txBody>
      </p:sp>
      <p:pic>
        <p:nvPicPr>
          <p:cNvPr id="18" name="Image 17" descr="WP_20180214_09_22_59_Pro"/>
          <p:cNvPicPr/>
          <p:nvPr/>
        </p:nvPicPr>
        <p:blipFill rotWithShape="1">
          <a:blip r:embed="rId9" cstate="print">
            <a:extLst>
              <a:ext uri="{28A0092B-C50C-407E-A947-70E740481C1C}">
                <a14:useLocalDpi xmlns:a14="http://schemas.microsoft.com/office/drawing/2010/main" val="0"/>
              </a:ext>
            </a:extLst>
          </a:blip>
          <a:srcRect l="7298" t="25537" r="10333"/>
          <a:stretch/>
        </p:blipFill>
        <p:spPr bwMode="auto">
          <a:xfrm>
            <a:off x="8199510" y="4164688"/>
            <a:ext cx="2773680" cy="140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ZoneTexte 18"/>
          <p:cNvSpPr txBox="1"/>
          <p:nvPr/>
        </p:nvSpPr>
        <p:spPr>
          <a:xfrm>
            <a:off x="7948000" y="5555844"/>
            <a:ext cx="3433184" cy="369332"/>
          </a:xfrm>
          <a:prstGeom prst="rect">
            <a:avLst/>
          </a:prstGeom>
          <a:noFill/>
        </p:spPr>
        <p:txBody>
          <a:bodyPr wrap="none" rtlCol="0">
            <a:spAutoFit/>
          </a:bodyPr>
          <a:lstStyle/>
          <a:p>
            <a:pPr algn="ctr"/>
            <a:r>
              <a:rPr lang="fr-FR" spc="-1" dirty="0" smtClean="0">
                <a:solidFill>
                  <a:srgbClr val="FFFFFF"/>
                </a:solidFill>
                <a:latin typeface="Calibri"/>
              </a:rPr>
              <a:t>Circuit du convertisseur de tension</a:t>
            </a:r>
            <a:endParaRPr lang="fr-FR" spc="-1" dirty="0">
              <a:solidFill>
                <a:srgbClr val="FFFFFF"/>
              </a:solidFill>
              <a:latin typeface="Calibri"/>
            </a:endParaRPr>
          </a:p>
        </p:txBody>
      </p:sp>
    </p:spTree>
    <p:extLst>
      <p:ext uri="{BB962C8B-B14F-4D97-AF65-F5344CB8AC3E}">
        <p14:creationId xmlns:p14="http://schemas.microsoft.com/office/powerpoint/2010/main" val="13165268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18</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4. </a:t>
            </a:r>
            <a:r>
              <a:rPr lang="fr-FR" sz="2800" i="1" spc="-1" dirty="0" smtClean="0">
                <a:solidFill>
                  <a:srgbClr val="FFFFFF"/>
                </a:solidFill>
                <a:latin typeface="Calibri"/>
              </a:rPr>
              <a:t>Réalisation</a:t>
            </a:r>
          </a:p>
        </p:txBody>
      </p:sp>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Précision et licences</a:t>
            </a:r>
            <a:endParaRPr lang="fr-FR" sz="2800" i="1" spc="-1" dirty="0">
              <a:solidFill>
                <a:srgbClr val="FFFFFF"/>
              </a:solidFill>
              <a:latin typeface="Calibri"/>
            </a:endParaRPr>
          </a:p>
        </p:txBody>
      </p:sp>
      <p:graphicFrame>
        <p:nvGraphicFramePr>
          <p:cNvPr id="4" name="Tableau 3"/>
          <p:cNvGraphicFramePr>
            <a:graphicFrameLocks noGrp="1"/>
          </p:cNvGraphicFramePr>
          <p:nvPr>
            <p:extLst>
              <p:ext uri="{D42A27DB-BD31-4B8C-83A1-F6EECF244321}">
                <p14:modId xmlns:p14="http://schemas.microsoft.com/office/powerpoint/2010/main" val="1830737396"/>
              </p:ext>
            </p:extLst>
          </p:nvPr>
        </p:nvGraphicFramePr>
        <p:xfrm>
          <a:off x="1606423" y="2277957"/>
          <a:ext cx="8653145" cy="1141415"/>
        </p:xfrm>
        <a:graphic>
          <a:graphicData uri="http://schemas.openxmlformats.org/drawingml/2006/table">
            <a:tbl>
              <a:tblPr firstRow="1" firstCol="1" bandRow="1">
                <a:tableStyleId>{B301B821-A1FF-4177-AEE7-76D212191A09}</a:tableStyleId>
              </a:tblPr>
              <a:tblGrid>
                <a:gridCol w="3907409"/>
                <a:gridCol w="4745736"/>
              </a:tblGrid>
              <a:tr h="0">
                <a:tc>
                  <a:txBody>
                    <a:bodyPr/>
                    <a:lstStyle/>
                    <a:p>
                      <a:pPr algn="ctr">
                        <a:lnSpc>
                          <a:spcPct val="107000"/>
                        </a:lnSpc>
                        <a:spcAft>
                          <a:spcPts val="0"/>
                        </a:spcAft>
                      </a:pPr>
                      <a:r>
                        <a:rPr lang="fr-FR" sz="1400" dirty="0">
                          <a:effectLst/>
                        </a:rPr>
                        <a:t>Source de l’imprécision</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a:effectLst/>
                        </a:rPr>
                        <a:t>Ordre de grandeur</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0">
                <a:tc>
                  <a:txBody>
                    <a:bodyPr/>
                    <a:lstStyle/>
                    <a:p>
                      <a:pPr algn="ctr">
                        <a:lnSpc>
                          <a:spcPct val="107000"/>
                        </a:lnSpc>
                        <a:spcAft>
                          <a:spcPts val="0"/>
                        </a:spcAft>
                      </a:pPr>
                      <a:r>
                        <a:rPr lang="fr-FR" sz="1400">
                          <a:effectLst/>
                        </a:rPr>
                        <a:t>Moteur pas-à-pas</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a:effectLst/>
                        </a:rPr>
                        <a:t>0,03°</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0">
                <a:tc>
                  <a:txBody>
                    <a:bodyPr/>
                    <a:lstStyle/>
                    <a:p>
                      <a:pPr algn="ctr">
                        <a:lnSpc>
                          <a:spcPct val="107000"/>
                        </a:lnSpc>
                        <a:spcAft>
                          <a:spcPts val="0"/>
                        </a:spcAft>
                      </a:pPr>
                      <a:r>
                        <a:rPr lang="fr-FR" sz="1400" dirty="0">
                          <a:effectLst/>
                        </a:rPr>
                        <a:t>Jeux mécaniques</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smtClean="0">
                          <a:effectLst/>
                        </a:rPr>
                        <a:t>1,5°</a:t>
                      </a:r>
                      <a:r>
                        <a:rPr lang="fr-FR" sz="1400" dirty="0">
                          <a:effectLst/>
                        </a:rPr>
                        <a:t>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0">
                <a:tc>
                  <a:txBody>
                    <a:bodyPr/>
                    <a:lstStyle/>
                    <a:p>
                      <a:pPr algn="ctr">
                        <a:lnSpc>
                          <a:spcPct val="107000"/>
                        </a:lnSpc>
                        <a:spcAft>
                          <a:spcPts val="0"/>
                        </a:spcAft>
                      </a:pPr>
                      <a:r>
                        <a:rPr lang="fr-FR" sz="1400">
                          <a:effectLst/>
                        </a:rPr>
                        <a:t>TLE</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a:effectLst/>
                        </a:rPr>
                        <a:t>0,008° / jour d’ancienneté des TLE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0">
                <a:tc>
                  <a:txBody>
                    <a:bodyPr/>
                    <a:lstStyle/>
                    <a:p>
                      <a:pPr algn="ctr">
                        <a:lnSpc>
                          <a:spcPct val="107000"/>
                        </a:lnSpc>
                        <a:spcAft>
                          <a:spcPts val="0"/>
                        </a:spcAft>
                      </a:pPr>
                      <a:r>
                        <a:rPr lang="fr-FR" sz="1400" dirty="0">
                          <a:effectLst/>
                        </a:rPr>
                        <a:t>Date et heure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a:effectLst/>
                        </a:rPr>
                        <a:t>0,06° / seconde d’écart</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graphicFrame>
        <p:nvGraphicFramePr>
          <p:cNvPr id="5" name="Tableau 4"/>
          <p:cNvGraphicFramePr>
            <a:graphicFrameLocks noGrp="1"/>
          </p:cNvGraphicFramePr>
          <p:nvPr>
            <p:extLst>
              <p:ext uri="{D42A27DB-BD31-4B8C-83A1-F6EECF244321}">
                <p14:modId xmlns:p14="http://schemas.microsoft.com/office/powerpoint/2010/main" val="1731036008"/>
              </p:ext>
            </p:extLst>
          </p:nvPr>
        </p:nvGraphicFramePr>
        <p:xfrm>
          <a:off x="1606423" y="3559402"/>
          <a:ext cx="8653145" cy="2739392"/>
        </p:xfrm>
        <a:graphic>
          <a:graphicData uri="http://schemas.openxmlformats.org/drawingml/2006/table">
            <a:tbl>
              <a:tblPr firstRow="1" firstCol="1" bandRow="1">
                <a:tableStyleId>{B301B821-A1FF-4177-AEE7-76D212191A09}</a:tableStyleId>
              </a:tblPr>
              <a:tblGrid>
                <a:gridCol w="1465043"/>
                <a:gridCol w="1729878"/>
                <a:gridCol w="1331686"/>
                <a:gridCol w="4126538"/>
              </a:tblGrid>
              <a:tr h="158868">
                <a:tc>
                  <a:txBody>
                    <a:bodyPr/>
                    <a:lstStyle/>
                    <a:p>
                      <a:pPr algn="ctr">
                        <a:lnSpc>
                          <a:spcPct val="107000"/>
                        </a:lnSpc>
                        <a:spcAft>
                          <a:spcPts val="0"/>
                        </a:spcAft>
                      </a:pPr>
                      <a:r>
                        <a:rPr lang="fr-FR" sz="1400" dirty="0">
                          <a:effectLst/>
                        </a:rPr>
                        <a:t>Bibliothèque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Auteur</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Licence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Conditions d’utilisation</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r>
              <a:tr h="794336">
                <a:tc>
                  <a:txBody>
                    <a:bodyPr/>
                    <a:lstStyle/>
                    <a:p>
                      <a:pPr algn="ctr">
                        <a:lnSpc>
                          <a:spcPct val="107000"/>
                        </a:lnSpc>
                        <a:spcAft>
                          <a:spcPts val="0"/>
                        </a:spcAft>
                      </a:pPr>
                      <a:r>
                        <a:rPr lang="fr-FR" sz="1400">
                          <a:effectLst/>
                        </a:rPr>
                        <a:t>SGP4</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David </a:t>
                      </a:r>
                      <a:r>
                        <a:rPr lang="fr-FR" sz="1400" dirty="0" err="1">
                          <a:effectLst/>
                        </a:rPr>
                        <a:t>Vallado</a:t>
                      </a:r>
                      <a:r>
                        <a:rPr lang="fr-FR" sz="1400" dirty="0">
                          <a:effectLst/>
                        </a:rPr>
                        <a:t> et </a:t>
                      </a:r>
                      <a:r>
                        <a:rPr lang="fr-FR" sz="1400" dirty="0" err="1">
                          <a:effectLst/>
                        </a:rPr>
                        <a:t>Hopperpop</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MIT</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Droit illimité de l'utiliser, le copier, le modifier, le fusionner, le publier, le distribuer, le vendre et de changer sa licence. La seule obligation est de mettre le nom des auteurs avec la notice de copyright.</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r>
              <a:tr h="476602">
                <a:tc>
                  <a:txBody>
                    <a:bodyPr/>
                    <a:lstStyle/>
                    <a:p>
                      <a:pPr algn="ctr">
                        <a:lnSpc>
                          <a:spcPct val="107000"/>
                        </a:lnSpc>
                        <a:spcAft>
                          <a:spcPts val="0"/>
                        </a:spcAft>
                      </a:pPr>
                      <a:r>
                        <a:rPr lang="fr-FR" sz="1400">
                          <a:effectLst/>
                        </a:rPr>
                        <a:t>Motor Shield</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ShellAddicted</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BSD</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Droit illimité de l'utiliser, le copier, le modifier, le fusionner, le publier, le distribuer, le vendre et de changer sa licence.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r>
              <a:tr h="158868">
                <a:tc>
                  <a:txBody>
                    <a:bodyPr/>
                    <a:lstStyle/>
                    <a:p>
                      <a:pPr algn="ctr">
                        <a:lnSpc>
                          <a:spcPct val="107000"/>
                        </a:lnSpc>
                        <a:spcAft>
                          <a:spcPts val="0"/>
                        </a:spcAft>
                      </a:pPr>
                      <a:r>
                        <a:rPr lang="fr-FR" sz="1400">
                          <a:effectLst/>
                        </a:rPr>
                        <a:t>SSD1306</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yanbe</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Apache 2.0</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rowSpan="2">
                  <a:txBody>
                    <a:bodyPr/>
                    <a:lstStyle/>
                    <a:p>
                      <a:pPr algn="ctr">
                        <a:lnSpc>
                          <a:spcPct val="107000"/>
                        </a:lnSpc>
                        <a:spcAft>
                          <a:spcPts val="0"/>
                        </a:spcAft>
                      </a:pPr>
                      <a:r>
                        <a:rPr lang="fr-FR" sz="1400" dirty="0">
                          <a:effectLst/>
                        </a:rPr>
                        <a:t>Modification autorisée et distribution du code sous toute forme. Obligation du maintien du copyright lors de toute modification.</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r>
              <a:tr h="317734">
                <a:tc>
                  <a:txBody>
                    <a:bodyPr/>
                    <a:lstStyle/>
                    <a:p>
                      <a:pPr algn="ctr">
                        <a:lnSpc>
                          <a:spcPct val="107000"/>
                        </a:lnSpc>
                        <a:spcAft>
                          <a:spcPts val="0"/>
                        </a:spcAft>
                      </a:pPr>
                      <a:r>
                        <a:rPr lang="fr-FR" sz="1400">
                          <a:effectLst/>
                        </a:rPr>
                        <a:t>Autres</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a:effectLst/>
                        </a:rPr>
                        <a:t>IDF d’Espressif</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a:txBody>
                    <a:bodyPr/>
                    <a:lstStyle/>
                    <a:p>
                      <a:pPr algn="ctr">
                        <a:lnSpc>
                          <a:spcPct val="107000"/>
                        </a:lnSpc>
                        <a:spcAft>
                          <a:spcPts val="0"/>
                        </a:spcAft>
                      </a:pPr>
                      <a:r>
                        <a:rPr lang="fr-FR" sz="1400" dirty="0">
                          <a:effectLst/>
                        </a:rPr>
                        <a:t>Apache 2.0</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735" marR="60735" marT="0" marB="0" anchor="ctr"/>
                </a:tc>
                <a:tc vMerge="1">
                  <a:txBody>
                    <a:bodyPr/>
                    <a:lstStyle/>
                    <a:p>
                      <a:endParaRPr lang="fr-FR"/>
                    </a:p>
                  </a:txBody>
                  <a:tcPr/>
                </a:tc>
              </a:tr>
            </a:tbl>
          </a:graphicData>
        </a:graphic>
      </p:graphicFrame>
    </p:spTree>
    <p:extLst>
      <p:ext uri="{BB962C8B-B14F-4D97-AF65-F5344CB8AC3E}">
        <p14:creationId xmlns:p14="http://schemas.microsoft.com/office/powerpoint/2010/main" val="32036621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19</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4. </a:t>
            </a:r>
            <a:r>
              <a:rPr lang="fr-FR" sz="2800" i="1" spc="-1" dirty="0" smtClean="0">
                <a:solidFill>
                  <a:srgbClr val="FFFFFF"/>
                </a:solidFill>
                <a:latin typeface="Calibri"/>
              </a:rPr>
              <a:t>Réalisation</a:t>
            </a:r>
          </a:p>
        </p:txBody>
      </p:sp>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Essai</a:t>
            </a:r>
            <a:endParaRPr lang="fr-FR" sz="2800" i="1" spc="-1" dirty="0">
              <a:solidFill>
                <a:srgbClr val="FFFFFF"/>
              </a:solidFill>
              <a:latin typeface="Calibri"/>
            </a:endParaRPr>
          </a:p>
        </p:txBody>
      </p:sp>
      <p:pic>
        <p:nvPicPr>
          <p:cNvPr id="10" name="Image 9" descr="C:\Users\paulb\Desktop\compte_rendu_projet_2\essais_pass_tigrisat\infos_tigrisat.PNG"/>
          <p:cNvPicPr/>
          <p:nvPr/>
        </p:nvPicPr>
        <p:blipFill rotWithShape="1">
          <a:blip r:embed="rId4">
            <a:extLst>
              <a:ext uri="{28A0092B-C50C-407E-A947-70E740481C1C}">
                <a14:useLocalDpi xmlns:a14="http://schemas.microsoft.com/office/drawing/2010/main" val="0"/>
              </a:ext>
            </a:extLst>
          </a:blip>
          <a:srcRect t="3189" b="3277"/>
          <a:stretch/>
        </p:blipFill>
        <p:spPr bwMode="auto">
          <a:xfrm>
            <a:off x="611427" y="2432592"/>
            <a:ext cx="5169528" cy="3163536"/>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aphicFrame>
        <p:nvGraphicFramePr>
          <p:cNvPr id="3" name="Tableau 2"/>
          <p:cNvGraphicFramePr>
            <a:graphicFrameLocks noGrp="1"/>
          </p:cNvGraphicFramePr>
          <p:nvPr>
            <p:extLst>
              <p:ext uri="{D42A27DB-BD31-4B8C-83A1-F6EECF244321}">
                <p14:modId xmlns:p14="http://schemas.microsoft.com/office/powerpoint/2010/main" val="2198798171"/>
              </p:ext>
            </p:extLst>
          </p:nvPr>
        </p:nvGraphicFramePr>
        <p:xfrm>
          <a:off x="6200175" y="1624010"/>
          <a:ext cx="5572365" cy="4426784"/>
        </p:xfrm>
        <a:graphic>
          <a:graphicData uri="http://schemas.openxmlformats.org/drawingml/2006/table">
            <a:tbl>
              <a:tblPr firstRow="1" firstCol="1" bandRow="1">
                <a:tableStyleId>{69CF1AB2-1976-4502-BF36-3FF5EA218861}</a:tableStyleId>
              </a:tblPr>
              <a:tblGrid>
                <a:gridCol w="5572365"/>
              </a:tblGrid>
              <a:tr h="1122926">
                <a:tc>
                  <a:txBody>
                    <a:bodyPr/>
                    <a:lstStyle/>
                    <a:p>
                      <a:pPr>
                        <a:lnSpc>
                          <a:spcPct val="107000"/>
                        </a:lnSpc>
                        <a:spcAft>
                          <a:spcPts val="0"/>
                        </a:spcAft>
                      </a:pPr>
                      <a:r>
                        <a:rPr lang="fr-FR" sz="1050" b="0" dirty="0">
                          <a:effectLst/>
                        </a:rPr>
                        <a:t>Heure: Thu May  3 </a:t>
                      </a:r>
                      <a:r>
                        <a:rPr lang="fr-FR" sz="1050" b="1" dirty="0">
                          <a:effectLst/>
                        </a:rPr>
                        <a:t>22:48:09</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Az:21.891096' / El:-0.132035' </a:t>
                      </a:r>
                      <a:r>
                        <a:rPr lang="fr-FR" sz="1050" b="0" dirty="0">
                          <a:effectLst/>
                        </a:rPr>
                        <a:t>/ Distance:3046.241494km</a:t>
                      </a:r>
                      <a:endParaRPr lang="fr-FR" sz="1400" b="0" dirty="0">
                        <a:effectLst/>
                      </a:endParaRPr>
                    </a:p>
                    <a:p>
                      <a:pPr>
                        <a:lnSpc>
                          <a:spcPct val="107000"/>
                        </a:lnSpc>
                        <a:spcAft>
                          <a:spcPts val="0"/>
                        </a:spcAft>
                      </a:pPr>
                      <a:r>
                        <a:rPr lang="fr-FR" sz="1050" b="0" dirty="0">
                          <a:effectLst/>
                        </a:rPr>
                        <a:t>Lat:71.960245' / Long:33.829307' / Altitude:683.221034km</a:t>
                      </a:r>
                      <a:endParaRPr lang="fr-FR" sz="1400" b="0" dirty="0">
                        <a:effectLst/>
                      </a:endParaRPr>
                    </a:p>
                    <a:p>
                      <a:pPr>
                        <a:lnSpc>
                          <a:spcPct val="107000"/>
                        </a:lnSpc>
                        <a:spcAft>
                          <a:spcPts val="0"/>
                        </a:spcAft>
                      </a:pPr>
                      <a:r>
                        <a:rPr lang="fr-FR" sz="1050" b="0" dirty="0">
                          <a:effectLst/>
                        </a:rPr>
                        <a:t> </a:t>
                      </a:r>
                      <a:endParaRPr lang="fr-FR" sz="1400" b="0" dirty="0">
                        <a:effectLst/>
                      </a:endParaRPr>
                    </a:p>
                    <a:p>
                      <a:pPr>
                        <a:lnSpc>
                          <a:spcPct val="107000"/>
                        </a:lnSpc>
                        <a:spcAft>
                          <a:spcPts val="0"/>
                        </a:spcAft>
                      </a:pPr>
                      <a:r>
                        <a:rPr lang="fr-FR" sz="1050" b="0" dirty="0">
                          <a:effectLst/>
                        </a:rPr>
                        <a:t>Heure: Thu May  3 </a:t>
                      </a:r>
                      <a:r>
                        <a:rPr lang="fr-FR" sz="1050" b="1" dirty="0">
                          <a:effectLst/>
                        </a:rPr>
                        <a:t>22:48:12</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Az:22.058264' / El:0.038952'</a:t>
                      </a:r>
                      <a:r>
                        <a:rPr lang="fr-FR" sz="1050" b="0" dirty="0">
                          <a:effectLst/>
                        </a:rPr>
                        <a:t> / Distance:3027.359386km</a:t>
                      </a:r>
                      <a:endParaRPr lang="fr-FR" sz="1400" b="0" dirty="0">
                        <a:effectLst/>
                      </a:endParaRPr>
                    </a:p>
                    <a:p>
                      <a:pPr>
                        <a:lnSpc>
                          <a:spcPct val="107000"/>
                        </a:lnSpc>
                        <a:spcAft>
                          <a:spcPts val="0"/>
                        </a:spcAft>
                      </a:pPr>
                      <a:r>
                        <a:rPr lang="fr-FR" sz="1050" b="0" dirty="0">
                          <a:effectLst/>
                        </a:rPr>
                        <a:t>Lat:71.796014' / Long:33.561826' / Altitude:683.309658km</a:t>
                      </a:r>
                      <a:endParaRPr lang="fr-F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5597" marR="65597" marT="0" marB="0" anchor="ctr"/>
                </a:tc>
              </a:tr>
              <a:tr h="1965120">
                <a:tc>
                  <a:txBody>
                    <a:bodyPr/>
                    <a:lstStyle/>
                    <a:p>
                      <a:pPr>
                        <a:lnSpc>
                          <a:spcPct val="107000"/>
                        </a:lnSpc>
                        <a:spcAft>
                          <a:spcPts val="0"/>
                        </a:spcAft>
                      </a:pPr>
                      <a:r>
                        <a:rPr lang="fr-FR" sz="1050" b="0" dirty="0">
                          <a:effectLst/>
                        </a:rPr>
                        <a:t>Heure: Thu May  3 </a:t>
                      </a:r>
                      <a:r>
                        <a:rPr lang="fr-FR" sz="1050" b="1" dirty="0">
                          <a:effectLst/>
                        </a:rPr>
                        <a:t>22:54:42</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Az:93.332656' / El:28.487812' </a:t>
                      </a:r>
                      <a:r>
                        <a:rPr lang="fr-FR" sz="1050" b="0" dirty="0">
                          <a:effectLst/>
                        </a:rPr>
                        <a:t>/ Distance:1264.678348km</a:t>
                      </a:r>
                      <a:endParaRPr lang="fr-FR" sz="1400" b="0" dirty="0">
                        <a:effectLst/>
                      </a:endParaRPr>
                    </a:p>
                    <a:p>
                      <a:pPr>
                        <a:lnSpc>
                          <a:spcPct val="107000"/>
                        </a:lnSpc>
                        <a:spcAft>
                          <a:spcPts val="0"/>
                        </a:spcAft>
                      </a:pPr>
                      <a:r>
                        <a:rPr lang="fr-FR" sz="1050" b="0" dirty="0">
                          <a:effectLst/>
                        </a:rPr>
                        <a:t>Lat:49.164173' / Long:16.498903' / Altitude:690.997456km</a:t>
                      </a:r>
                      <a:endParaRPr lang="fr-FR" sz="1400" b="0" dirty="0">
                        <a:effectLst/>
                      </a:endParaRPr>
                    </a:p>
                    <a:p>
                      <a:pPr>
                        <a:lnSpc>
                          <a:spcPct val="107000"/>
                        </a:lnSpc>
                        <a:spcAft>
                          <a:spcPts val="0"/>
                        </a:spcAft>
                      </a:pPr>
                      <a:r>
                        <a:rPr lang="fr-FR" sz="1050" b="0" dirty="0">
                          <a:effectLst/>
                        </a:rPr>
                        <a:t> </a:t>
                      </a:r>
                      <a:endParaRPr lang="fr-FR" sz="1400" b="0" dirty="0">
                        <a:effectLst/>
                      </a:endParaRPr>
                    </a:p>
                    <a:p>
                      <a:pPr>
                        <a:lnSpc>
                          <a:spcPct val="107000"/>
                        </a:lnSpc>
                        <a:spcAft>
                          <a:spcPts val="0"/>
                        </a:spcAft>
                      </a:pPr>
                      <a:r>
                        <a:rPr lang="fr-FR" sz="1050" b="0" dirty="0">
                          <a:effectLst/>
                        </a:rPr>
                        <a:t>Heure: Thu May  3 </a:t>
                      </a:r>
                      <a:r>
                        <a:rPr lang="fr-FR" sz="1050" b="1" dirty="0">
                          <a:effectLst/>
                        </a:rPr>
                        <a:t>22:54:45</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Az:94.113463' / El:28.489484' </a:t>
                      </a:r>
                      <a:r>
                        <a:rPr lang="fr-FR" sz="1050" b="0" dirty="0">
                          <a:effectLst/>
                        </a:rPr>
                        <a:t>/ Distance:1264.663920km</a:t>
                      </a:r>
                      <a:endParaRPr lang="fr-FR" sz="1400" b="0" dirty="0">
                        <a:effectLst/>
                      </a:endParaRPr>
                    </a:p>
                    <a:p>
                      <a:pPr>
                        <a:lnSpc>
                          <a:spcPct val="107000"/>
                        </a:lnSpc>
                        <a:spcAft>
                          <a:spcPts val="0"/>
                        </a:spcAft>
                      </a:pPr>
                      <a:r>
                        <a:rPr lang="fr-FR" sz="1050" b="0" dirty="0">
                          <a:effectLst/>
                        </a:rPr>
                        <a:t>Lat:49.045181' / Long:16.452191' / Altitude:691.018879km</a:t>
                      </a:r>
                      <a:endParaRPr lang="fr-FR" sz="1400" b="0" dirty="0">
                        <a:effectLst/>
                      </a:endParaRPr>
                    </a:p>
                    <a:p>
                      <a:pPr>
                        <a:lnSpc>
                          <a:spcPct val="107000"/>
                        </a:lnSpc>
                        <a:spcAft>
                          <a:spcPts val="0"/>
                        </a:spcAft>
                      </a:pPr>
                      <a:r>
                        <a:rPr lang="fr-FR" sz="1050" b="0" dirty="0">
                          <a:effectLst/>
                        </a:rPr>
                        <a:t> </a:t>
                      </a:r>
                      <a:endParaRPr lang="fr-FR" sz="1400" b="0" dirty="0">
                        <a:effectLst/>
                      </a:endParaRPr>
                    </a:p>
                    <a:p>
                      <a:pPr>
                        <a:lnSpc>
                          <a:spcPct val="107000"/>
                        </a:lnSpc>
                        <a:spcAft>
                          <a:spcPts val="0"/>
                        </a:spcAft>
                      </a:pPr>
                      <a:r>
                        <a:rPr lang="fr-FR" sz="1050" b="0" dirty="0">
                          <a:effectLst/>
                        </a:rPr>
                        <a:t>Heure: Thu May  3 </a:t>
                      </a:r>
                      <a:r>
                        <a:rPr lang="fr-FR" sz="1050" b="1" dirty="0">
                          <a:effectLst/>
                        </a:rPr>
                        <a:t>22:54:47</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Az:95.284426' / El:28.481604' </a:t>
                      </a:r>
                      <a:r>
                        <a:rPr lang="fr-FR" sz="1050" b="0" dirty="0">
                          <a:effectLst/>
                        </a:rPr>
                        <a:t>/ Distance:1264.940200km</a:t>
                      </a:r>
                      <a:endParaRPr lang="fr-FR" sz="1400" b="0" dirty="0">
                        <a:effectLst/>
                      </a:endParaRPr>
                    </a:p>
                    <a:p>
                      <a:pPr>
                        <a:lnSpc>
                          <a:spcPct val="107000"/>
                        </a:lnSpc>
                        <a:spcAft>
                          <a:spcPts val="0"/>
                        </a:spcAft>
                      </a:pPr>
                      <a:r>
                        <a:rPr lang="fr-FR" sz="1050" b="0" dirty="0">
                          <a:effectLst/>
                        </a:rPr>
                        <a:t>Lat:48.866665' / Long:16.382463' / Altitude:691.050711km</a:t>
                      </a:r>
                      <a:endParaRPr lang="fr-F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5597" marR="65597" marT="0" marB="0" anchor="ctr"/>
                </a:tc>
              </a:tr>
              <a:tr h="1263292">
                <a:tc>
                  <a:txBody>
                    <a:bodyPr/>
                    <a:lstStyle/>
                    <a:p>
                      <a:pPr>
                        <a:lnSpc>
                          <a:spcPct val="107000"/>
                        </a:lnSpc>
                        <a:spcAft>
                          <a:spcPts val="0"/>
                        </a:spcAft>
                      </a:pPr>
                      <a:r>
                        <a:rPr lang="fr-FR" sz="1050" b="0" dirty="0">
                          <a:effectLst/>
                        </a:rPr>
                        <a:t>Heure: Thu May  3 </a:t>
                      </a:r>
                      <a:r>
                        <a:rPr lang="fr-FR" sz="1050" b="1" dirty="0">
                          <a:effectLst/>
                        </a:rPr>
                        <a:t>23:01:15</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Az:165.393346' / El:0.125413'</a:t>
                      </a:r>
                      <a:r>
                        <a:rPr lang="fr-FR" sz="1050" b="0" dirty="0">
                          <a:effectLst/>
                        </a:rPr>
                        <a:t> / Distance:3035.356509km</a:t>
                      </a:r>
                      <a:endParaRPr lang="fr-FR" sz="1400" b="0" dirty="0">
                        <a:effectLst/>
                      </a:endParaRPr>
                    </a:p>
                    <a:p>
                      <a:pPr>
                        <a:lnSpc>
                          <a:spcPct val="107000"/>
                        </a:lnSpc>
                        <a:spcAft>
                          <a:spcPts val="0"/>
                        </a:spcAft>
                      </a:pPr>
                      <a:r>
                        <a:rPr lang="fr-FR" sz="1050" b="0" dirty="0">
                          <a:effectLst/>
                        </a:rPr>
                        <a:t>Lat:25.603479' / Long:9.524067' / Altitude:692.660275km</a:t>
                      </a:r>
                      <a:endParaRPr lang="fr-FR" sz="1400" b="0" dirty="0">
                        <a:effectLst/>
                      </a:endParaRPr>
                    </a:p>
                    <a:p>
                      <a:pPr>
                        <a:lnSpc>
                          <a:spcPct val="107000"/>
                        </a:lnSpc>
                        <a:spcAft>
                          <a:spcPts val="0"/>
                        </a:spcAft>
                      </a:pPr>
                      <a:r>
                        <a:rPr lang="fr-FR" sz="1050" b="0" dirty="0">
                          <a:effectLst/>
                        </a:rPr>
                        <a:t> </a:t>
                      </a:r>
                      <a:endParaRPr lang="fr-FR" sz="1400" b="0" dirty="0">
                        <a:effectLst/>
                      </a:endParaRPr>
                    </a:p>
                    <a:p>
                      <a:pPr>
                        <a:lnSpc>
                          <a:spcPct val="107000"/>
                        </a:lnSpc>
                        <a:spcAft>
                          <a:spcPts val="0"/>
                        </a:spcAft>
                      </a:pPr>
                      <a:r>
                        <a:rPr lang="fr-FR" sz="1050" b="0" dirty="0">
                          <a:effectLst/>
                        </a:rPr>
                        <a:t>Heure: Thu May  3 </a:t>
                      </a:r>
                      <a:r>
                        <a:rPr lang="fr-FR" sz="1050" b="1" dirty="0">
                          <a:effectLst/>
                        </a:rPr>
                        <a:t>23:01:18</a:t>
                      </a:r>
                      <a:r>
                        <a:rPr lang="fr-FR" sz="1050" b="0" dirty="0">
                          <a:effectLst/>
                        </a:rPr>
                        <a:t> 2018</a:t>
                      </a:r>
                      <a:endParaRPr lang="fr-FR" sz="1400" b="0" dirty="0">
                        <a:effectLst/>
                      </a:endParaRPr>
                    </a:p>
                    <a:p>
                      <a:pPr>
                        <a:lnSpc>
                          <a:spcPct val="107000"/>
                        </a:lnSpc>
                        <a:spcAft>
                          <a:spcPts val="0"/>
                        </a:spcAft>
                      </a:pPr>
                      <a:r>
                        <a:rPr lang="fr-FR" sz="1050" b="0" dirty="0">
                          <a:effectLst/>
                        </a:rPr>
                        <a:t>TIGRISAT : </a:t>
                      </a:r>
                      <a:r>
                        <a:rPr lang="fr-FR" sz="1050" b="1" dirty="0">
                          <a:effectLst/>
                        </a:rPr>
                        <a:t>Az:165.555729' / El:-0.045660' </a:t>
                      </a:r>
                      <a:r>
                        <a:rPr lang="fr-FR" sz="1050" b="0" dirty="0">
                          <a:effectLst/>
                        </a:rPr>
                        <a:t>/ Distance:3054.30840km</a:t>
                      </a:r>
                      <a:endParaRPr lang="fr-FR" sz="1400" b="0" dirty="0">
                        <a:effectLst/>
                      </a:endParaRPr>
                    </a:p>
                    <a:p>
                      <a:pPr>
                        <a:lnSpc>
                          <a:spcPct val="107000"/>
                        </a:lnSpc>
                        <a:spcAft>
                          <a:spcPts val="0"/>
                        </a:spcAft>
                      </a:pPr>
                      <a:r>
                        <a:rPr lang="fr-FR" sz="1050" b="0" dirty="0">
                          <a:effectLst/>
                        </a:rPr>
                        <a:t>Lat:25.422685' / Long:9.481200' / Altitude:692.657699km</a:t>
                      </a:r>
                      <a:endParaRPr lang="fr-FR" sz="1400" b="0" dirty="0">
                        <a:effectLst/>
                        <a:latin typeface="Calibri" panose="020F0502020204030204" pitchFamily="34" charset="0"/>
                        <a:ea typeface="Calibri" panose="020F0502020204030204" pitchFamily="34" charset="0"/>
                        <a:cs typeface="Times New Roman" panose="02020603050405020304" pitchFamily="18" charset="0"/>
                      </a:endParaRPr>
                    </a:p>
                  </a:txBody>
                  <a:tcPr marL="65597" marR="65597" marT="0" marB="0" anchor="ctr"/>
                </a:tc>
              </a:tr>
            </a:tbl>
          </a:graphicData>
        </a:graphic>
      </p:graphicFrame>
      <p:sp>
        <p:nvSpPr>
          <p:cNvPr id="13" name="ZoneTexte 12"/>
          <p:cNvSpPr txBox="1"/>
          <p:nvPr/>
        </p:nvSpPr>
        <p:spPr>
          <a:xfrm>
            <a:off x="1905971" y="5578129"/>
            <a:ext cx="2580450" cy="369332"/>
          </a:xfrm>
          <a:prstGeom prst="rect">
            <a:avLst/>
          </a:prstGeom>
          <a:noFill/>
        </p:spPr>
        <p:txBody>
          <a:bodyPr wrap="none" rtlCol="0">
            <a:spAutoFit/>
          </a:bodyPr>
          <a:lstStyle/>
          <a:p>
            <a:pPr algn="ctr"/>
            <a:r>
              <a:rPr lang="fr-FR" spc="-1" dirty="0" smtClean="0">
                <a:solidFill>
                  <a:srgbClr val="FFFFFF"/>
                </a:solidFill>
                <a:latin typeface="Calibri"/>
              </a:rPr>
              <a:t>Informations du site n2yo</a:t>
            </a:r>
            <a:endParaRPr lang="fr-FR" spc="-1" dirty="0">
              <a:solidFill>
                <a:srgbClr val="FFFFFF"/>
              </a:solidFill>
              <a:latin typeface="Calibri"/>
            </a:endParaRPr>
          </a:p>
        </p:txBody>
      </p:sp>
      <p:sp>
        <p:nvSpPr>
          <p:cNvPr id="14" name="ZoneTexte 13"/>
          <p:cNvSpPr txBox="1"/>
          <p:nvPr/>
        </p:nvSpPr>
        <p:spPr>
          <a:xfrm>
            <a:off x="7115780" y="6014673"/>
            <a:ext cx="3741153" cy="369332"/>
          </a:xfrm>
          <a:prstGeom prst="rect">
            <a:avLst/>
          </a:prstGeom>
          <a:noFill/>
        </p:spPr>
        <p:txBody>
          <a:bodyPr wrap="none" rtlCol="0">
            <a:spAutoFit/>
          </a:bodyPr>
          <a:lstStyle/>
          <a:p>
            <a:pPr algn="ctr"/>
            <a:r>
              <a:rPr lang="fr-FR" spc="-1" dirty="0" smtClean="0">
                <a:solidFill>
                  <a:srgbClr val="FFFFFF"/>
                </a:solidFill>
                <a:latin typeface="Calibri"/>
              </a:rPr>
              <a:t>Informations collectées durant le suivi</a:t>
            </a:r>
            <a:endParaRPr lang="fr-FR" spc="-1" dirty="0">
              <a:solidFill>
                <a:srgbClr val="FFFFFF"/>
              </a:solidFill>
              <a:latin typeface="Calibri"/>
            </a:endParaRPr>
          </a:p>
        </p:txBody>
      </p:sp>
    </p:spTree>
    <p:extLst>
      <p:ext uri="{BB962C8B-B14F-4D97-AF65-F5344CB8AC3E}">
        <p14:creationId xmlns:p14="http://schemas.microsoft.com/office/powerpoint/2010/main" val="29379008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7"/>
          <p:cNvPicPr/>
          <p:nvPr/>
        </p:nvPicPr>
        <p:blipFill>
          <a:blip r:embed="rId2"/>
          <a:srcRect t="7559" r="23847" b="9907"/>
          <a:stretch/>
        </p:blipFill>
        <p:spPr>
          <a:xfrm>
            <a:off x="0" y="0"/>
            <a:ext cx="1160280" cy="2496600"/>
          </a:xfrm>
          <a:prstGeom prst="rect">
            <a:avLst/>
          </a:prstGeom>
          <a:ln>
            <a:noFill/>
          </a:ln>
        </p:spPr>
      </p:pic>
      <p:sp>
        <p:nvSpPr>
          <p:cNvPr id="144" name="TextShape 1"/>
          <p:cNvSpPr txBox="1"/>
          <p:nvPr/>
        </p:nvSpPr>
        <p:spPr>
          <a:xfrm>
            <a:off x="1160640" y="365040"/>
            <a:ext cx="9870480" cy="1325160"/>
          </a:xfrm>
          <a:prstGeom prst="rect">
            <a:avLst/>
          </a:prstGeom>
          <a:noFill/>
          <a:ln>
            <a:noFill/>
          </a:ln>
        </p:spPr>
        <p:txBody>
          <a:bodyPr anchor="ctr"/>
          <a:lstStyle/>
          <a:p>
            <a:pPr>
              <a:lnSpc>
                <a:spcPct val="90000"/>
              </a:lnSpc>
            </a:pPr>
            <a:r>
              <a:rPr lang="fr-FR" sz="4400" b="1" strike="noStrike" spc="-1" dirty="0" smtClean="0">
                <a:solidFill>
                  <a:srgbClr val="FFFFFF"/>
                </a:solidFill>
                <a:latin typeface="Calibri Light"/>
              </a:rPr>
              <a:t>Contexte</a:t>
            </a:r>
            <a:endParaRPr lang="fr-FR" sz="4400" b="0" strike="noStrike" spc="-1" dirty="0">
              <a:solidFill>
                <a:srgbClr val="000000"/>
              </a:solidFill>
              <a:latin typeface="Calibri"/>
            </a:endParaRPr>
          </a:p>
        </p:txBody>
      </p:sp>
      <p:sp>
        <p:nvSpPr>
          <p:cNvPr id="145" name="TextShape 2"/>
          <p:cNvSpPr txBox="1"/>
          <p:nvPr/>
        </p:nvSpPr>
        <p:spPr>
          <a:xfrm>
            <a:off x="5559552" y="2017440"/>
            <a:ext cx="5793768" cy="3753000"/>
          </a:xfrm>
          <a:prstGeom prst="rect">
            <a:avLst/>
          </a:prstGeom>
          <a:noFill/>
          <a:ln>
            <a:noFill/>
          </a:ln>
        </p:spPr>
        <p:txBody>
          <a:bodyPr/>
          <a:lstStyle/>
          <a:p>
            <a:pPr marL="360" algn="just">
              <a:lnSpc>
                <a:spcPct val="100000"/>
              </a:lnSpc>
              <a:buClr>
                <a:srgbClr val="FFFFFF"/>
              </a:buClr>
            </a:pPr>
            <a:r>
              <a:rPr lang="fr-FR" sz="2600" spc="-1" dirty="0" smtClean="0">
                <a:solidFill>
                  <a:srgbClr val="FFFFFF"/>
                </a:solidFill>
                <a:latin typeface="Calibri"/>
              </a:rPr>
              <a:t>Supsat : </a:t>
            </a:r>
            <a:r>
              <a:rPr lang="fr-FR" sz="2400" spc="-1" dirty="0" smtClean="0">
                <a:solidFill>
                  <a:srgbClr val="FFFFFF"/>
                </a:solidFill>
                <a:latin typeface="Calibri"/>
              </a:rPr>
              <a:t>a</a:t>
            </a:r>
            <a:r>
              <a:rPr lang="fr-FR" sz="2400" b="0" strike="noStrike" spc="-1" dirty="0" smtClean="0">
                <a:solidFill>
                  <a:srgbClr val="FFFFFF"/>
                </a:solidFill>
                <a:latin typeface="Calibri"/>
              </a:rPr>
              <a:t>ssociation </a:t>
            </a:r>
            <a:r>
              <a:rPr lang="fr-FR" sz="2400" spc="-1" dirty="0">
                <a:solidFill>
                  <a:srgbClr val="FFFFFF"/>
                </a:solidFill>
                <a:latin typeface="Calibri"/>
              </a:rPr>
              <a:t>fondée en </a:t>
            </a:r>
            <a:r>
              <a:rPr lang="fr-FR" sz="2400" spc="-1" dirty="0" smtClean="0">
                <a:solidFill>
                  <a:srgbClr val="FFFFFF"/>
                </a:solidFill>
                <a:latin typeface="Calibri"/>
              </a:rPr>
              <a:t>2012 dans l’objectif de concevoir et lancer un </a:t>
            </a:r>
            <a:r>
              <a:rPr lang="fr-FR" sz="2400" spc="-1" dirty="0" err="1" smtClean="0">
                <a:solidFill>
                  <a:srgbClr val="FFFFFF"/>
                </a:solidFill>
                <a:latin typeface="Calibri"/>
              </a:rPr>
              <a:t>cubesat</a:t>
            </a:r>
            <a:endParaRPr lang="fr-FR" sz="2400" spc="-1" dirty="0" smtClean="0">
              <a:solidFill>
                <a:srgbClr val="FFFFFF"/>
              </a:solidFill>
              <a:latin typeface="Calibri"/>
            </a:endParaRPr>
          </a:p>
          <a:p>
            <a:pPr marL="360" algn="just">
              <a:lnSpc>
                <a:spcPct val="100000"/>
              </a:lnSpc>
              <a:buClr>
                <a:srgbClr val="FFFFFF"/>
              </a:buClr>
            </a:pPr>
            <a:endParaRPr lang="fr-FR" sz="2600" b="0" strike="noStrike" spc="-1" dirty="0">
              <a:solidFill>
                <a:srgbClr val="000000"/>
              </a:solidFill>
              <a:latin typeface="Calibri"/>
            </a:endParaRPr>
          </a:p>
          <a:p>
            <a:pPr marL="360" algn="just">
              <a:lnSpc>
                <a:spcPct val="100000"/>
              </a:lnSpc>
              <a:buClr>
                <a:srgbClr val="FFFFFF"/>
              </a:buClr>
            </a:pPr>
            <a:r>
              <a:rPr lang="fr-FR" sz="2600" b="0" strike="noStrike" spc="-1" dirty="0" err="1" smtClean="0">
                <a:solidFill>
                  <a:srgbClr val="FFFFFF"/>
                </a:solidFill>
                <a:latin typeface="Calibri"/>
              </a:rPr>
              <a:t>Cubesat</a:t>
            </a:r>
            <a:r>
              <a:rPr lang="fr-FR" sz="2600" b="0" strike="noStrike" spc="-1" dirty="0" smtClean="0">
                <a:solidFill>
                  <a:srgbClr val="FFFFFF"/>
                </a:solidFill>
                <a:latin typeface="Calibri"/>
              </a:rPr>
              <a:t> </a:t>
            </a:r>
            <a:r>
              <a:rPr lang="fr-FR" sz="2600" b="0" strike="noStrike" spc="-1" dirty="0">
                <a:solidFill>
                  <a:srgbClr val="FFFFFF"/>
                </a:solidFill>
                <a:latin typeface="Calibri"/>
              </a:rPr>
              <a:t>1U </a:t>
            </a:r>
            <a:r>
              <a:rPr lang="fr-FR" sz="2600" spc="-1" dirty="0" smtClean="0">
                <a:solidFill>
                  <a:srgbClr val="FFFFFF"/>
                </a:solidFill>
                <a:latin typeface="Calibri"/>
              </a:rPr>
              <a:t>: </a:t>
            </a:r>
            <a:r>
              <a:rPr lang="fr-FR" sz="2400" spc="-1" dirty="0" err="1" smtClean="0">
                <a:solidFill>
                  <a:srgbClr val="FFFFFF"/>
                </a:solidFill>
                <a:latin typeface="Calibri"/>
              </a:rPr>
              <a:t>nanosatellite</a:t>
            </a:r>
            <a:r>
              <a:rPr lang="fr-FR" sz="2400" spc="-1" dirty="0" smtClean="0">
                <a:solidFill>
                  <a:srgbClr val="FFFFFF"/>
                </a:solidFill>
                <a:latin typeface="Calibri"/>
              </a:rPr>
              <a:t> de</a:t>
            </a:r>
            <a:r>
              <a:rPr lang="fr-FR" sz="2400" b="0" strike="noStrike" spc="-1" dirty="0" smtClean="0">
                <a:solidFill>
                  <a:srgbClr val="FFFFFF"/>
                </a:solidFill>
                <a:latin typeface="Calibri"/>
              </a:rPr>
              <a:t> </a:t>
            </a:r>
            <a:r>
              <a:rPr lang="fr-FR" sz="2400" spc="-1" dirty="0" smtClean="0">
                <a:solidFill>
                  <a:srgbClr val="FFFFFF"/>
                </a:solidFill>
                <a:latin typeface="Calibri"/>
              </a:rPr>
              <a:t>10cm</a:t>
            </a:r>
            <a:r>
              <a:rPr lang="fr-FR" sz="2400" spc="-1" baseline="30000" dirty="0" smtClean="0">
                <a:solidFill>
                  <a:srgbClr val="FFFFFF"/>
                </a:solidFill>
                <a:latin typeface="Calibri"/>
              </a:rPr>
              <a:t>3</a:t>
            </a:r>
            <a:r>
              <a:rPr lang="fr-FR" sz="2400" spc="-1" dirty="0">
                <a:solidFill>
                  <a:srgbClr val="FFFFFF"/>
                </a:solidFill>
                <a:latin typeface="Calibri"/>
              </a:rPr>
              <a:t>, </a:t>
            </a:r>
            <a:r>
              <a:rPr lang="fr-FR" sz="2400" spc="-1" dirty="0" smtClean="0">
                <a:solidFill>
                  <a:srgbClr val="FFFFFF"/>
                </a:solidFill>
                <a:latin typeface="Calibri"/>
              </a:rPr>
              <a:t>1,33kg, </a:t>
            </a:r>
            <a:r>
              <a:rPr lang="fr-FR" sz="2400" b="0" strike="noStrike" spc="-1" dirty="0" smtClean="0">
                <a:solidFill>
                  <a:srgbClr val="FFFFFF"/>
                </a:solidFill>
                <a:latin typeface="Calibri"/>
              </a:rPr>
              <a:t>et 1W au maximum</a:t>
            </a:r>
            <a:endParaRPr lang="fr-FR" sz="2400" b="0" strike="noStrike" spc="-1" dirty="0">
              <a:solidFill>
                <a:srgbClr val="000000"/>
              </a:solidFill>
              <a:latin typeface="Calibri"/>
            </a:endParaRPr>
          </a:p>
          <a:p>
            <a:pPr algn="just">
              <a:lnSpc>
                <a:spcPct val="100000"/>
              </a:lnSpc>
            </a:pPr>
            <a:endParaRPr lang="fr-FR" sz="2600" b="0" strike="noStrike" spc="-1" dirty="0">
              <a:solidFill>
                <a:srgbClr val="000000"/>
              </a:solidFill>
              <a:latin typeface="Calibri"/>
            </a:endParaRPr>
          </a:p>
          <a:p>
            <a:pPr marL="360" algn="just">
              <a:lnSpc>
                <a:spcPct val="100000"/>
              </a:lnSpc>
              <a:buClr>
                <a:srgbClr val="FFFFFF"/>
              </a:buClr>
            </a:pPr>
            <a:r>
              <a:rPr lang="fr-FR" sz="2600" spc="-1" dirty="0" smtClean="0">
                <a:solidFill>
                  <a:srgbClr val="FFFFFF"/>
                </a:solidFill>
                <a:latin typeface="Calibri"/>
              </a:rPr>
              <a:t>Pour é</a:t>
            </a:r>
            <a:r>
              <a:rPr lang="fr-FR" sz="2600" b="0" strike="noStrike" spc="-1" dirty="0" smtClean="0">
                <a:solidFill>
                  <a:srgbClr val="FFFFFF"/>
                </a:solidFill>
                <a:latin typeface="Calibri"/>
              </a:rPr>
              <a:t>tudier </a:t>
            </a:r>
            <a:r>
              <a:rPr lang="fr-FR" sz="2600" spc="-1" dirty="0">
                <a:solidFill>
                  <a:srgbClr val="FFFFFF"/>
                </a:solidFill>
                <a:latin typeface="Calibri"/>
              </a:rPr>
              <a:t>la reconfiguration partielle de </a:t>
            </a:r>
            <a:r>
              <a:rPr lang="fr-FR" sz="2600" spc="-1" dirty="0" err="1">
                <a:solidFill>
                  <a:srgbClr val="FFFFFF"/>
                </a:solidFill>
                <a:latin typeface="Calibri"/>
              </a:rPr>
              <a:t>FPGAs</a:t>
            </a:r>
            <a:r>
              <a:rPr lang="fr-FR" sz="2600" spc="-1" dirty="0">
                <a:solidFill>
                  <a:srgbClr val="FFFFFF"/>
                </a:solidFill>
                <a:latin typeface="Calibri"/>
              </a:rPr>
              <a:t> dans </a:t>
            </a:r>
            <a:r>
              <a:rPr lang="fr-FR" sz="2600" b="0" strike="noStrike" spc="-1" dirty="0" smtClean="0">
                <a:solidFill>
                  <a:srgbClr val="FFFFFF"/>
                </a:solidFill>
                <a:latin typeface="Calibri"/>
              </a:rPr>
              <a:t>l’espace</a:t>
            </a:r>
            <a:endParaRPr lang="fr-FR" sz="2600" b="0" strike="noStrike" spc="-1" dirty="0">
              <a:solidFill>
                <a:srgbClr val="000000"/>
              </a:solidFill>
              <a:latin typeface="Calibri"/>
            </a:endParaRPr>
          </a:p>
        </p:txBody>
      </p:sp>
      <p:pic>
        <p:nvPicPr>
          <p:cNvPr id="146" name="Espace réservé du contenu 9"/>
          <p:cNvPicPr/>
          <p:nvPr/>
        </p:nvPicPr>
        <p:blipFill>
          <a:blip r:embed="rId3"/>
          <a:stretch/>
        </p:blipFill>
        <p:spPr>
          <a:xfrm>
            <a:off x="1466280" y="2169720"/>
            <a:ext cx="3308400" cy="2981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7" name="Image 12"/>
          <p:cNvPicPr/>
          <p:nvPr/>
        </p:nvPicPr>
        <p:blipFill>
          <a:blip r:embed="rId4"/>
          <a:stretch/>
        </p:blipFill>
        <p:spPr>
          <a:xfrm>
            <a:off x="9299880" y="0"/>
            <a:ext cx="2891880" cy="1604880"/>
          </a:xfrm>
          <a:prstGeom prst="rect">
            <a:avLst/>
          </a:prstGeom>
          <a:ln>
            <a:noFill/>
          </a:ln>
          <a:effectLst>
            <a:softEdge rad="660400"/>
          </a:effectLst>
        </p:spPr>
      </p:pic>
      <p:sp>
        <p:nvSpPr>
          <p:cNvPr id="148" name="CustomShape 3"/>
          <p:cNvSpPr/>
          <p:nvPr/>
        </p:nvSpPr>
        <p:spPr>
          <a:xfrm>
            <a:off x="1355760" y="5151960"/>
            <a:ext cx="3529440" cy="5054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gn="ctr">
              <a:lnSpc>
                <a:spcPct val="100000"/>
              </a:lnSpc>
              <a:spcBef>
                <a:spcPts val="1001"/>
              </a:spcBef>
            </a:pPr>
            <a:r>
              <a:rPr lang="fr-FR" sz="1800" b="0" i="1" strike="noStrike" spc="-1" dirty="0" err="1" smtClean="0">
                <a:solidFill>
                  <a:srgbClr val="FFFFFF"/>
                </a:solidFill>
                <a:latin typeface="Calibri"/>
              </a:rPr>
              <a:t>Swisscube</a:t>
            </a:r>
            <a:r>
              <a:rPr lang="fr-FR" sz="1800" b="0" i="1" strike="noStrike" spc="-1" dirty="0" smtClean="0">
                <a:solidFill>
                  <a:srgbClr val="FFFFFF"/>
                </a:solidFill>
                <a:latin typeface="Calibri"/>
              </a:rPr>
              <a:t> de </a:t>
            </a:r>
            <a:r>
              <a:rPr lang="fr-FR" sz="1800" b="0" i="1" strike="noStrike" spc="-1" dirty="0">
                <a:solidFill>
                  <a:srgbClr val="FFFFFF"/>
                </a:solidFill>
                <a:latin typeface="Calibri"/>
              </a:rPr>
              <a:t>l’EPFL</a:t>
            </a:r>
            <a:endParaRPr lang="fr-FR" sz="1800" b="0" strike="noStrike" spc="-1" dirty="0">
              <a:latin typeface="Arial"/>
            </a:endParaRPr>
          </a:p>
        </p:txBody>
      </p:sp>
      <p:sp>
        <p:nvSpPr>
          <p:cNvPr id="149" name="TextShape 4"/>
          <p:cNvSpPr txBox="1"/>
          <p:nvPr/>
        </p:nvSpPr>
        <p:spPr>
          <a:xfrm>
            <a:off x="8610480" y="6356520"/>
            <a:ext cx="2742840" cy="364680"/>
          </a:xfrm>
          <a:prstGeom prst="rect">
            <a:avLst/>
          </a:prstGeom>
          <a:noFill/>
          <a:ln>
            <a:noFill/>
          </a:ln>
        </p:spPr>
        <p:txBody>
          <a:bodyPr anchor="ctr"/>
          <a:lstStyle/>
          <a:p>
            <a:pPr algn="r">
              <a:lnSpc>
                <a:spcPct val="100000"/>
              </a:lnSpc>
            </a:pPr>
            <a:fld id="{BE369FA1-F5CF-4ECB-81F8-704A698FEDD2}" type="slidenum">
              <a:rPr lang="fr-FR" sz="1200" b="0" strike="noStrike" spc="-1">
                <a:solidFill>
                  <a:srgbClr val="FFFFFF"/>
                </a:solidFill>
                <a:latin typeface="Calibri"/>
              </a:rPr>
              <a:t>2</a:t>
            </a:fld>
            <a:endParaRPr lang="fr-FR" sz="1200" b="0" strike="noStrike" spc="-1">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20</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a:solidFill>
                  <a:srgbClr val="FFFFFF"/>
                </a:solidFill>
                <a:latin typeface="Calibri"/>
              </a:rPr>
              <a:t>4. </a:t>
            </a:r>
            <a:r>
              <a:rPr lang="fr-FR" sz="2800" i="1" spc="-1" dirty="0" smtClean="0">
                <a:solidFill>
                  <a:srgbClr val="FFFFFF"/>
                </a:solidFill>
                <a:latin typeface="Calibri"/>
              </a:rPr>
              <a:t>Réalisation</a:t>
            </a:r>
          </a:p>
        </p:txBody>
      </p:sp>
      <p:sp>
        <p:nvSpPr>
          <p:cNvPr id="12" name="Rectangle 11"/>
          <p:cNvSpPr/>
          <p:nvPr/>
        </p:nvSpPr>
        <p:spPr>
          <a:xfrm>
            <a:off x="838080" y="6298794"/>
            <a:ext cx="4434332" cy="480131"/>
          </a:xfrm>
          <a:prstGeom prst="rect">
            <a:avLst/>
          </a:prstGeom>
        </p:spPr>
        <p:txBody>
          <a:bodyPr wrap="square">
            <a:spAutoFit/>
          </a:bodyPr>
          <a:lstStyle/>
          <a:p>
            <a:pPr marL="360">
              <a:lnSpc>
                <a:spcPct val="90000"/>
              </a:lnSpc>
              <a:spcBef>
                <a:spcPts val="1001"/>
              </a:spcBef>
              <a:buClr>
                <a:srgbClr val="FFFFFF"/>
              </a:buClr>
            </a:pPr>
            <a:r>
              <a:rPr lang="fr-FR" sz="2800" i="1" spc="-1" dirty="0" smtClean="0">
                <a:solidFill>
                  <a:srgbClr val="FFFFFF"/>
                </a:solidFill>
                <a:latin typeface="Calibri"/>
              </a:rPr>
              <a:t>Boitier</a:t>
            </a:r>
            <a:endParaRPr lang="fr-FR" sz="2800" i="1" spc="-1" dirty="0">
              <a:solidFill>
                <a:srgbClr val="FFFFFF"/>
              </a:solidFill>
              <a:latin typeface="Calibri"/>
            </a:endParaRPr>
          </a:p>
        </p:txBody>
      </p:sp>
      <p:pic>
        <p:nvPicPr>
          <p:cNvPr id="13" name="Image 12"/>
          <p:cNvPicPr/>
          <p:nvPr/>
        </p:nvPicPr>
        <p:blipFill rotWithShape="1">
          <a:blip r:embed="rId4"/>
          <a:srcRect l="16688" r="10997" b="3313"/>
          <a:stretch/>
        </p:blipFill>
        <p:spPr bwMode="auto">
          <a:xfrm>
            <a:off x="9137479" y="2116370"/>
            <a:ext cx="2415540" cy="332740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4" name="Image 13"/>
          <p:cNvPicPr/>
          <p:nvPr/>
        </p:nvPicPr>
        <p:blipFill rotWithShape="1">
          <a:blip r:embed="rId5"/>
          <a:srcRect l="7233" r="2819"/>
          <a:stretch/>
        </p:blipFill>
        <p:spPr bwMode="auto">
          <a:xfrm>
            <a:off x="3055246" y="2496600"/>
            <a:ext cx="2811744" cy="2468850"/>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6" name="Image 15"/>
          <p:cNvPicPr/>
          <p:nvPr/>
        </p:nvPicPr>
        <p:blipFill rotWithShape="1">
          <a:blip r:embed="rId6"/>
          <a:srcRect l="12154" t="1058" r="8077" b="2531"/>
          <a:stretch/>
        </p:blipFill>
        <p:spPr bwMode="auto">
          <a:xfrm>
            <a:off x="6144298" y="2496600"/>
            <a:ext cx="2215385" cy="2468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7" name="Image 16"/>
          <p:cNvPicPr/>
          <p:nvPr/>
        </p:nvPicPr>
        <p:blipFill rotWithShape="1">
          <a:blip r:embed="rId7"/>
          <a:srcRect l="12016" t="7691" r="9202" b="8617"/>
          <a:stretch/>
        </p:blipFill>
        <p:spPr bwMode="auto">
          <a:xfrm>
            <a:off x="572939" y="2496600"/>
            <a:ext cx="2204999" cy="2467645"/>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8" name="ZoneTexte 17"/>
          <p:cNvSpPr txBox="1"/>
          <p:nvPr/>
        </p:nvSpPr>
        <p:spPr>
          <a:xfrm>
            <a:off x="1394284" y="4983230"/>
            <a:ext cx="6133667" cy="369332"/>
          </a:xfrm>
          <a:prstGeom prst="rect">
            <a:avLst/>
          </a:prstGeom>
          <a:noFill/>
        </p:spPr>
        <p:txBody>
          <a:bodyPr wrap="none" rtlCol="0">
            <a:spAutoFit/>
          </a:bodyPr>
          <a:lstStyle/>
          <a:p>
            <a:pPr algn="ctr"/>
            <a:r>
              <a:rPr lang="fr-FR" spc="-1" dirty="0" smtClean="0">
                <a:solidFill>
                  <a:srgbClr val="FFFFFF"/>
                </a:solidFill>
                <a:latin typeface="Calibri"/>
              </a:rPr>
              <a:t>Boitier de la partie basse (vue de dessus, éclatée et de dessous)</a:t>
            </a:r>
            <a:endParaRPr lang="fr-FR" spc="-1" dirty="0">
              <a:solidFill>
                <a:srgbClr val="FFFFFF"/>
              </a:solidFill>
              <a:latin typeface="Calibri"/>
            </a:endParaRPr>
          </a:p>
        </p:txBody>
      </p:sp>
      <p:sp>
        <p:nvSpPr>
          <p:cNvPr id="19" name="ZoneTexte 18"/>
          <p:cNvSpPr txBox="1"/>
          <p:nvPr/>
        </p:nvSpPr>
        <p:spPr>
          <a:xfrm>
            <a:off x="9634509" y="5443770"/>
            <a:ext cx="1421479" cy="369332"/>
          </a:xfrm>
          <a:prstGeom prst="rect">
            <a:avLst/>
          </a:prstGeom>
          <a:noFill/>
        </p:spPr>
        <p:txBody>
          <a:bodyPr wrap="none" rtlCol="0">
            <a:spAutoFit/>
          </a:bodyPr>
          <a:lstStyle/>
          <a:p>
            <a:pPr algn="ctr"/>
            <a:r>
              <a:rPr lang="fr-FR" spc="-1" dirty="0" smtClean="0">
                <a:solidFill>
                  <a:srgbClr val="FFFFFF"/>
                </a:solidFill>
                <a:latin typeface="Calibri"/>
              </a:rPr>
              <a:t>Boitier entier</a:t>
            </a:r>
            <a:endParaRPr lang="fr-FR" spc="-1" dirty="0">
              <a:solidFill>
                <a:srgbClr val="FFFFFF"/>
              </a:solidFill>
              <a:latin typeface="Calibri"/>
            </a:endParaRPr>
          </a:p>
        </p:txBody>
      </p:sp>
    </p:spTree>
    <p:extLst>
      <p:ext uri="{BB962C8B-B14F-4D97-AF65-F5344CB8AC3E}">
        <p14:creationId xmlns:p14="http://schemas.microsoft.com/office/powerpoint/2010/main" val="410202117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extShape 1"/>
          <p:cNvSpPr txBox="1"/>
          <p:nvPr/>
        </p:nvSpPr>
        <p:spPr>
          <a:xfrm>
            <a:off x="1160640" y="365040"/>
            <a:ext cx="10192680" cy="1325160"/>
          </a:xfrm>
          <a:prstGeom prst="rect">
            <a:avLst/>
          </a:prstGeom>
          <a:noFill/>
          <a:ln>
            <a:noFill/>
          </a:ln>
        </p:spPr>
        <p:txBody>
          <a:bodyPr anchor="ctr"/>
          <a:lstStyle/>
          <a:p>
            <a:pPr>
              <a:lnSpc>
                <a:spcPct val="90000"/>
              </a:lnSpc>
            </a:pPr>
            <a:r>
              <a:rPr lang="fr-FR" sz="4400" spc="-1" dirty="0">
                <a:solidFill>
                  <a:srgbClr val="FFFFFF"/>
                </a:solidFill>
                <a:latin typeface="Calibri"/>
              </a:rPr>
              <a:t>II. </a:t>
            </a:r>
            <a:r>
              <a:rPr lang="fr-FR" sz="4400" b="1" spc="-1" dirty="0" smtClean="0">
                <a:solidFill>
                  <a:srgbClr val="FFFFFF"/>
                </a:solidFill>
                <a:latin typeface="Calibri Light"/>
              </a:rPr>
              <a:t>Contrôle </a:t>
            </a:r>
            <a:r>
              <a:rPr lang="fr-FR" sz="4400" b="1" spc="-1" dirty="0">
                <a:solidFill>
                  <a:srgbClr val="FFFFFF"/>
                </a:solidFill>
                <a:latin typeface="Calibri Light"/>
              </a:rPr>
              <a:t>du suivi</a:t>
            </a:r>
          </a:p>
        </p:txBody>
      </p:sp>
      <p:sp>
        <p:nvSpPr>
          <p:cNvPr id="170" name="TextShape 2"/>
          <p:cNvSpPr txBox="1"/>
          <p:nvPr/>
        </p:nvSpPr>
        <p:spPr>
          <a:xfrm>
            <a:off x="8610480" y="6356520"/>
            <a:ext cx="2742840" cy="364680"/>
          </a:xfrm>
          <a:prstGeom prst="rect">
            <a:avLst/>
          </a:prstGeom>
          <a:noFill/>
          <a:ln>
            <a:noFill/>
          </a:ln>
        </p:spPr>
        <p:txBody>
          <a:bodyPr anchor="ctr"/>
          <a:lstStyle/>
          <a:p>
            <a:pPr algn="r">
              <a:lnSpc>
                <a:spcPct val="100000"/>
              </a:lnSpc>
            </a:pPr>
            <a:fld id="{665D37F7-B585-48C6-B162-2F8A785B787C}" type="slidenum">
              <a:rPr lang="fr-FR" sz="1200" b="0" strike="noStrike" spc="-1">
                <a:solidFill>
                  <a:srgbClr val="FFFFFF"/>
                </a:solidFill>
                <a:latin typeface="Calibri"/>
              </a:rPr>
              <a:t>21</a:t>
            </a:fld>
            <a:endParaRPr lang="fr-FR" sz="1200" b="0" strike="noStrike" spc="-1">
              <a:latin typeface="Times New Roman"/>
            </a:endParaRPr>
          </a:p>
        </p:txBody>
      </p:sp>
      <p:pic>
        <p:nvPicPr>
          <p:cNvPr id="171" name="Image 8"/>
          <p:cNvPicPr/>
          <p:nvPr/>
        </p:nvPicPr>
        <p:blipFill>
          <a:blip r:embed="rId2"/>
          <a:srcRect t="7559" r="23847" b="9907"/>
          <a:stretch/>
        </p:blipFill>
        <p:spPr>
          <a:xfrm>
            <a:off x="0" y="0"/>
            <a:ext cx="1160280" cy="2496600"/>
          </a:xfrm>
          <a:prstGeom prst="rect">
            <a:avLst/>
          </a:prstGeom>
          <a:ln>
            <a:noFill/>
          </a:ln>
        </p:spPr>
      </p:pic>
      <p:pic>
        <p:nvPicPr>
          <p:cNvPr id="172" name="Image 9"/>
          <p:cNvPicPr/>
          <p:nvPr/>
        </p:nvPicPr>
        <p:blipFill>
          <a:blip r:embed="rId3"/>
          <a:stretch/>
        </p:blipFill>
        <p:spPr>
          <a:xfrm>
            <a:off x="9299880" y="0"/>
            <a:ext cx="2891880" cy="1604880"/>
          </a:xfrm>
          <a:prstGeom prst="rect">
            <a:avLst/>
          </a:prstGeom>
          <a:ln>
            <a:noFill/>
          </a:ln>
          <a:effectLst>
            <a:softEdge rad="660400"/>
          </a:effectLst>
        </p:spPr>
      </p:pic>
      <p:sp>
        <p:nvSpPr>
          <p:cNvPr id="11" name="TextShape 4"/>
          <p:cNvSpPr txBox="1"/>
          <p:nvPr/>
        </p:nvSpPr>
        <p:spPr>
          <a:xfrm>
            <a:off x="838080" y="1825560"/>
            <a:ext cx="10515240" cy="904795"/>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5. Conclusion</a:t>
            </a:r>
          </a:p>
        </p:txBody>
      </p:sp>
      <p:sp>
        <p:nvSpPr>
          <p:cNvPr id="13" name="Rectangle 12"/>
          <p:cNvSpPr/>
          <p:nvPr/>
        </p:nvSpPr>
        <p:spPr>
          <a:xfrm>
            <a:off x="838080" y="2465711"/>
            <a:ext cx="8517081" cy="2813591"/>
          </a:xfrm>
          <a:prstGeom prst="rect">
            <a:avLst/>
          </a:prstGeom>
        </p:spPr>
        <p:txBody>
          <a:bodyPr wrap="square">
            <a:spAutoFit/>
          </a:bodyPr>
          <a:lstStyle/>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Système conforme :</a:t>
            </a:r>
          </a:p>
          <a:p>
            <a:pPr marL="1257660" lvl="2" indent="-342900">
              <a:spcBef>
                <a:spcPts val="499"/>
              </a:spcBef>
              <a:buClr>
                <a:srgbClr val="FFFFFF"/>
              </a:buClr>
              <a:buFont typeface="Wingdings" panose="05000000000000000000" pitchFamily="2" charset="2"/>
              <a:buChar char="§"/>
            </a:pPr>
            <a:r>
              <a:rPr lang="fr-FR" sz="2000" spc="-1" dirty="0" smtClean="0">
                <a:solidFill>
                  <a:srgbClr val="FFFFFF"/>
                </a:solidFill>
                <a:latin typeface="Calibri"/>
              </a:rPr>
              <a:t>Fonctionnel</a:t>
            </a:r>
          </a:p>
          <a:p>
            <a:pPr marL="1257660" lvl="2" indent="-342900">
              <a:spcBef>
                <a:spcPts val="499"/>
              </a:spcBef>
              <a:buClr>
                <a:srgbClr val="FFFFFF"/>
              </a:buClr>
              <a:buFont typeface="Wingdings" panose="05000000000000000000" pitchFamily="2" charset="2"/>
              <a:buChar char="§"/>
            </a:pPr>
            <a:r>
              <a:rPr lang="fr-FR" sz="2000" spc="-1" dirty="0" smtClean="0">
                <a:solidFill>
                  <a:srgbClr val="FFFFFF"/>
                </a:solidFill>
                <a:latin typeface="Calibri"/>
              </a:rPr>
              <a:t>Précis</a:t>
            </a:r>
          </a:p>
          <a:p>
            <a:pPr marL="1257660" lvl="2" indent="-342900">
              <a:spcBef>
                <a:spcPts val="499"/>
              </a:spcBef>
              <a:buClr>
                <a:srgbClr val="FFFFFF"/>
              </a:buClr>
              <a:buFont typeface="Wingdings" panose="05000000000000000000" pitchFamily="2" charset="2"/>
              <a:buChar char="§"/>
            </a:pPr>
            <a:r>
              <a:rPr lang="fr-FR" sz="2000" spc="-1" dirty="0" smtClean="0">
                <a:solidFill>
                  <a:srgbClr val="FFFFFF"/>
                </a:solidFill>
                <a:latin typeface="Calibri"/>
              </a:rPr>
              <a:t>Assez rapide</a:t>
            </a:r>
            <a:endParaRPr lang="fr-FR" sz="2000" spc="-1" dirty="0" smtClean="0">
              <a:solidFill>
                <a:srgbClr val="000000"/>
              </a:solidFill>
              <a:latin typeface="Calibri"/>
            </a:endParaRPr>
          </a:p>
          <a:p>
            <a:pPr marL="685800" lvl="1" indent="-228240">
              <a:lnSpc>
                <a:spcPct val="100000"/>
              </a:lnSpc>
              <a:spcBef>
                <a:spcPts val="1200"/>
              </a:spcBef>
              <a:buClr>
                <a:srgbClr val="FFFFFF"/>
              </a:buClr>
              <a:buFont typeface="Arial"/>
              <a:buChar char="•"/>
            </a:pPr>
            <a:r>
              <a:rPr lang="fr-FR" sz="2200" spc="-1" dirty="0" smtClean="0">
                <a:solidFill>
                  <a:srgbClr val="FFFFFF"/>
                </a:solidFill>
                <a:latin typeface="Calibri"/>
              </a:rPr>
              <a:t>Travail restant :</a:t>
            </a:r>
            <a:endParaRPr lang="fr-FR" sz="2200" spc="-1" dirty="0">
              <a:solidFill>
                <a:srgbClr val="000000"/>
              </a:solidFill>
              <a:latin typeface="Calibri"/>
            </a:endParaRPr>
          </a:p>
          <a:p>
            <a:pPr marL="1257660" lvl="2" indent="-342900">
              <a:lnSpc>
                <a:spcPct val="100000"/>
              </a:lnSpc>
              <a:spcBef>
                <a:spcPts val="499"/>
              </a:spcBef>
              <a:buClr>
                <a:srgbClr val="FFFFFF"/>
              </a:buClr>
              <a:buFont typeface="Wingdings" panose="05000000000000000000" pitchFamily="2" charset="2"/>
              <a:buChar char="§"/>
            </a:pPr>
            <a:r>
              <a:rPr lang="fr-FR" sz="2000" spc="-1" dirty="0" smtClean="0">
                <a:solidFill>
                  <a:srgbClr val="FFFFFF"/>
                </a:solidFill>
                <a:latin typeface="Calibri"/>
              </a:rPr>
              <a:t>Implémentation du traitement de l’émission / réception sur </a:t>
            </a:r>
            <a:r>
              <a:rPr lang="fr-FR" sz="2000" spc="-1" dirty="0" smtClean="0">
                <a:solidFill>
                  <a:srgbClr val="FFFFFF"/>
                </a:solidFill>
                <a:latin typeface="Calibri"/>
              </a:rPr>
              <a:t>ESP32</a:t>
            </a:r>
          </a:p>
          <a:p>
            <a:pPr marL="1257660" lvl="2" indent="-342900">
              <a:lnSpc>
                <a:spcPct val="100000"/>
              </a:lnSpc>
              <a:spcBef>
                <a:spcPts val="499"/>
              </a:spcBef>
              <a:buClr>
                <a:srgbClr val="FFFFFF"/>
              </a:buClr>
              <a:buFont typeface="Wingdings" panose="05000000000000000000" pitchFamily="2" charset="2"/>
              <a:buChar char="§"/>
            </a:pPr>
            <a:r>
              <a:rPr lang="fr-FR" sz="2000" spc="-1" dirty="0" smtClean="0">
                <a:solidFill>
                  <a:srgbClr val="FFFFFF"/>
                </a:solidFill>
                <a:latin typeface="Calibri"/>
              </a:rPr>
              <a:t>Rendre la station nomade</a:t>
            </a:r>
            <a:endParaRPr lang="fr-FR" sz="2200" spc="-1" dirty="0" smtClean="0">
              <a:solidFill>
                <a:srgbClr val="FFFFFF"/>
              </a:solidFill>
              <a:latin typeface="Calibri"/>
            </a:endParaRPr>
          </a:p>
        </p:txBody>
      </p:sp>
    </p:spTree>
    <p:extLst>
      <p:ext uri="{BB962C8B-B14F-4D97-AF65-F5344CB8AC3E}">
        <p14:creationId xmlns:p14="http://schemas.microsoft.com/office/powerpoint/2010/main" val="348125975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60">
              <a:lnSpc>
                <a:spcPct val="100000"/>
              </a:lnSpc>
              <a:spcBef>
                <a:spcPts val="1001"/>
              </a:spcBef>
            </a:pPr>
            <a:r>
              <a:rPr lang="fr-FR" sz="4400" b="0" strike="noStrike" spc="-1">
                <a:solidFill>
                  <a:srgbClr val="FFFFFF"/>
                </a:solidFill>
                <a:latin typeface="Calibri"/>
                <a:ea typeface="DejaVu Sans"/>
              </a:rPr>
              <a:t>Station Sol</a:t>
            </a:r>
            <a:endParaRPr lang="fr-FR" sz="4400" b="0" strike="noStrike" spc="-1">
              <a:latin typeface="Arial"/>
            </a:endParaRPr>
          </a:p>
        </p:txBody>
      </p:sp>
      <p:sp>
        <p:nvSpPr>
          <p:cNvPr id="332"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35606166-D041-40F1-AE74-3AD851A08403}" type="slidenum">
              <a:rPr lang="fr-FR" sz="1200" b="0" strike="noStrike" spc="-1">
                <a:solidFill>
                  <a:srgbClr val="FFFFFF"/>
                </a:solidFill>
                <a:latin typeface="Calibri"/>
                <a:ea typeface="DejaVu Sans"/>
              </a:rPr>
              <a:t>22</a:t>
            </a:fld>
            <a:endParaRPr lang="fr-FR" sz="1200" b="0" strike="noStrike" spc="-1">
              <a:latin typeface="Arial"/>
            </a:endParaRPr>
          </a:p>
        </p:txBody>
      </p:sp>
      <p:pic>
        <p:nvPicPr>
          <p:cNvPr id="333" name="Image 8"/>
          <p:cNvPicPr/>
          <p:nvPr/>
        </p:nvPicPr>
        <p:blipFill>
          <a:blip r:embed="rId2"/>
          <a:srcRect t="7559" r="23847" b="9907"/>
          <a:stretch/>
        </p:blipFill>
        <p:spPr>
          <a:xfrm>
            <a:off x="0" y="0"/>
            <a:ext cx="1159560" cy="2495880"/>
          </a:xfrm>
          <a:prstGeom prst="rect">
            <a:avLst/>
          </a:prstGeom>
          <a:ln>
            <a:noFill/>
          </a:ln>
        </p:spPr>
      </p:pic>
      <p:pic>
        <p:nvPicPr>
          <p:cNvPr id="334" name="Image 9"/>
          <p:cNvPicPr/>
          <p:nvPr/>
        </p:nvPicPr>
        <p:blipFill>
          <a:blip r:embed="rId3"/>
          <a:stretch/>
        </p:blipFill>
        <p:spPr>
          <a:xfrm>
            <a:off x="9299880" y="0"/>
            <a:ext cx="2891160" cy="1604160"/>
          </a:xfrm>
          <a:prstGeom prst="rect">
            <a:avLst/>
          </a:prstGeom>
          <a:ln>
            <a:noFill/>
          </a:ln>
          <a:effectLst>
            <a:softEdge rad="660400"/>
          </a:effectLst>
        </p:spPr>
      </p:pic>
      <p:sp>
        <p:nvSpPr>
          <p:cNvPr id="335" name="CustomShape 3"/>
          <p:cNvSpPr/>
          <p:nvPr/>
        </p:nvSpPr>
        <p:spPr>
          <a:xfrm>
            <a:off x="3158640" y="3002147"/>
            <a:ext cx="6195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marL="360">
              <a:lnSpc>
                <a:spcPct val="100000"/>
              </a:lnSpc>
              <a:spcBef>
                <a:spcPts val="1001"/>
              </a:spcBef>
            </a:pPr>
            <a:r>
              <a:rPr lang="fr-FR" sz="4400" b="0" i="1" strike="noStrike" spc="-1" dirty="0">
                <a:solidFill>
                  <a:srgbClr val="FFFFFF"/>
                </a:solidFill>
                <a:latin typeface="Calibri"/>
                <a:ea typeface="DejaVu Sans"/>
              </a:rPr>
              <a:t>III. Réception et émission</a:t>
            </a:r>
            <a:endParaRPr lang="fr-FR" sz="4400" b="0" strike="noStrike" spc="-1" dirty="0">
              <a:latin typeface="Arial"/>
            </a:endParaRPr>
          </a:p>
        </p:txBody>
      </p:sp>
      <p:pic>
        <p:nvPicPr>
          <p:cNvPr id="336" name="Picture 2"/>
          <p:cNvPicPr/>
          <p:nvPr/>
        </p:nvPicPr>
        <p:blipFill>
          <a:blip r:embed="rId4"/>
          <a:stretch/>
        </p:blipFill>
        <p:spPr>
          <a:xfrm rot="3406200">
            <a:off x="8786160" y="2405880"/>
            <a:ext cx="3261240" cy="2415240"/>
          </a:xfrm>
          <a:prstGeom prst="rect">
            <a:avLst/>
          </a:prstGeom>
          <a:ln>
            <a:noFill/>
          </a:ln>
        </p:spPr>
      </p:pic>
      <p:pic>
        <p:nvPicPr>
          <p:cNvPr id="337" name="Image 2"/>
          <p:cNvPicPr/>
          <p:nvPr/>
        </p:nvPicPr>
        <p:blipFill>
          <a:blip r:embed="rId5"/>
          <a:stretch/>
        </p:blipFill>
        <p:spPr>
          <a:xfrm rot="19547400">
            <a:off x="550080" y="1882800"/>
            <a:ext cx="3257640" cy="3257640"/>
          </a:xfrm>
          <a:prstGeom prst="rect">
            <a:avLst/>
          </a:prstGeom>
          <a:ln>
            <a:noFill/>
          </a:ln>
        </p:spPr>
      </p:pic>
      <p:sp>
        <p:nvSpPr>
          <p:cNvPr id="2" name="Rectangle 1"/>
          <p:cNvSpPr/>
          <p:nvPr/>
        </p:nvSpPr>
        <p:spPr>
          <a:xfrm>
            <a:off x="3429363" y="4134710"/>
            <a:ext cx="6096000" cy="2628925"/>
          </a:xfrm>
          <a:prstGeom prst="rect">
            <a:avLst/>
          </a:prstGeom>
        </p:spPr>
        <p:txBody>
          <a:bodyPr>
            <a:spAutoFit/>
          </a:bodyPr>
          <a:lstStyle/>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Architecture</a:t>
            </a:r>
          </a:p>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Bilan </a:t>
            </a:r>
            <a:r>
              <a:rPr lang="fr-FR" sz="2400" i="1" spc="-1" dirty="0">
                <a:solidFill>
                  <a:srgbClr val="FFFFFF"/>
                </a:solidFill>
                <a:latin typeface="Calibri"/>
              </a:rPr>
              <a:t>de liaison</a:t>
            </a:r>
            <a:endParaRPr lang="fr-FR" sz="2400" spc="-1" dirty="0"/>
          </a:p>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Choix et alimentation de l’antenne</a:t>
            </a:r>
            <a:endParaRPr lang="fr-FR" sz="2400" spc="-1" dirty="0"/>
          </a:p>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Réalisation et essai de l’antenne</a:t>
            </a:r>
            <a:endParaRPr lang="fr-FR" sz="2400" spc="-1" dirty="0"/>
          </a:p>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Circuit </a:t>
            </a:r>
            <a:r>
              <a:rPr lang="fr-FR" sz="2400" i="1" spc="-1" dirty="0">
                <a:solidFill>
                  <a:srgbClr val="FFFFFF"/>
                </a:solidFill>
                <a:latin typeface="Calibri"/>
              </a:rPr>
              <a:t>RF</a:t>
            </a:r>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Conclusion</a:t>
            </a:r>
            <a:endParaRPr lang="fr-FR" sz="2400" spc="-1" dirty="0"/>
          </a:p>
        </p:txBody>
      </p:sp>
    </p:spTree>
    <p:extLst>
      <p:ext uri="{BB962C8B-B14F-4D97-AF65-F5344CB8AC3E}">
        <p14:creationId xmlns:p14="http://schemas.microsoft.com/office/powerpoint/2010/main" val="250720486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39"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D98ADE43-1B9B-4555-8668-85B387D96BC9}" type="slidenum">
              <a:rPr lang="fr-FR" sz="1200" spc="-1">
                <a:solidFill>
                  <a:srgbClr val="FFFFFF"/>
                </a:solidFill>
                <a:latin typeface="Calibri"/>
              </a:rPr>
              <a:pPr algn="r"/>
              <a:t>23</a:t>
            </a:fld>
            <a:endParaRPr lang="fr-FR" sz="1200" spc="-1">
              <a:solidFill>
                <a:prstClr val="black"/>
              </a:solidFill>
            </a:endParaRPr>
          </a:p>
        </p:txBody>
      </p:sp>
      <p:pic>
        <p:nvPicPr>
          <p:cNvPr id="340" name="Image 8"/>
          <p:cNvPicPr/>
          <p:nvPr/>
        </p:nvPicPr>
        <p:blipFill>
          <a:blip r:embed="rId2"/>
          <a:srcRect t="7559" r="23847" b="9907"/>
          <a:stretch/>
        </p:blipFill>
        <p:spPr>
          <a:xfrm>
            <a:off x="0" y="0"/>
            <a:ext cx="1159560" cy="2495880"/>
          </a:xfrm>
          <a:prstGeom prst="rect">
            <a:avLst/>
          </a:prstGeom>
          <a:ln>
            <a:noFill/>
          </a:ln>
        </p:spPr>
      </p:pic>
      <p:pic>
        <p:nvPicPr>
          <p:cNvPr id="341" name="Image 9"/>
          <p:cNvPicPr/>
          <p:nvPr/>
        </p:nvPicPr>
        <p:blipFill>
          <a:blip r:embed="rId3"/>
          <a:stretch/>
        </p:blipFill>
        <p:spPr>
          <a:xfrm>
            <a:off x="9299880" y="0"/>
            <a:ext cx="2891160" cy="1604160"/>
          </a:xfrm>
          <a:prstGeom prst="rect">
            <a:avLst/>
          </a:prstGeom>
          <a:ln>
            <a:noFill/>
          </a:ln>
          <a:effectLst>
            <a:softEdge rad="660400"/>
          </a:effectLst>
        </p:spPr>
      </p:pic>
      <p:sp>
        <p:nvSpPr>
          <p:cNvPr id="342"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1. </a:t>
            </a:r>
            <a:r>
              <a:rPr lang="fr-FR" sz="2800" i="1" spc="-1" dirty="0" smtClean="0">
                <a:solidFill>
                  <a:srgbClr val="FFFFFF"/>
                </a:solidFill>
                <a:latin typeface="Calibri"/>
              </a:rPr>
              <a:t>Architecture</a:t>
            </a:r>
            <a:endParaRPr lang="fr-FR" sz="2800" spc="-1" dirty="0">
              <a:solidFill>
                <a:prstClr val="black"/>
              </a:solidFill>
            </a:endParaRP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119" y="2641971"/>
            <a:ext cx="5775740" cy="35321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6714337" y="2729520"/>
            <a:ext cx="3792286" cy="3459922"/>
          </a:xfrm>
          <a:prstGeom prst="rect">
            <a:avLst/>
          </a:prstGeom>
        </p:spPr>
        <p:txBody>
          <a:bodyPr wrap="square">
            <a:spAutoFit/>
          </a:bodyPr>
          <a:lstStyle/>
          <a:p>
            <a:pPr marL="228600" indent="-228240">
              <a:spcBef>
                <a:spcPts val="499"/>
              </a:spcBef>
              <a:buClr>
                <a:srgbClr val="FFFFFF"/>
              </a:buClr>
              <a:buFont typeface="Arial"/>
              <a:buChar char="•"/>
            </a:pPr>
            <a:r>
              <a:rPr lang="fr-FR" sz="2200" spc="-1" dirty="0">
                <a:solidFill>
                  <a:srgbClr val="FFFFFF"/>
                </a:solidFill>
                <a:latin typeface="Calibri"/>
              </a:rPr>
              <a:t>É</a:t>
            </a:r>
            <a:r>
              <a:rPr lang="fr-FR" sz="2200" spc="-1" dirty="0" smtClean="0">
                <a:solidFill>
                  <a:srgbClr val="FFFFFF"/>
                </a:solidFill>
                <a:latin typeface="Calibri"/>
              </a:rPr>
              <a:t>mission et réception sur avec la même antenne à la même fréquence</a:t>
            </a:r>
          </a:p>
          <a:p>
            <a:pPr marL="228600" indent="-228240">
              <a:spcBef>
                <a:spcPts val="499"/>
              </a:spcBef>
              <a:buClr>
                <a:srgbClr val="FFFFFF"/>
              </a:buClr>
              <a:buFont typeface="Arial"/>
              <a:buChar char="•"/>
            </a:pPr>
            <a:endParaRPr lang="fr-FR" sz="2200" spc="-1" dirty="0">
              <a:solidFill>
                <a:srgbClr val="FFFFFF"/>
              </a:solidFill>
              <a:latin typeface="Calibri"/>
            </a:endParaRPr>
          </a:p>
          <a:p>
            <a:pPr marL="228600" indent="-228240">
              <a:spcBef>
                <a:spcPts val="499"/>
              </a:spcBef>
              <a:buClr>
                <a:srgbClr val="FFFFFF"/>
              </a:buClr>
              <a:buFont typeface="Arial"/>
              <a:buChar char="•"/>
            </a:pPr>
            <a:r>
              <a:rPr lang="fr-FR" sz="2200" spc="-1" dirty="0">
                <a:solidFill>
                  <a:srgbClr val="FFFFFF"/>
                </a:solidFill>
                <a:latin typeface="Calibri"/>
              </a:rPr>
              <a:t>Fréquence : 433,5 MHz</a:t>
            </a:r>
            <a:endParaRPr lang="fr-FR" sz="2200" spc="-1" dirty="0">
              <a:solidFill>
                <a:srgbClr val="000000"/>
              </a:solidFill>
              <a:latin typeface="Calibri"/>
            </a:endParaRPr>
          </a:p>
          <a:p>
            <a:pPr marL="228600" indent="-228240">
              <a:spcBef>
                <a:spcPts val="499"/>
              </a:spcBef>
              <a:buClr>
                <a:srgbClr val="FFFFFF"/>
              </a:buClr>
              <a:buFont typeface="Arial"/>
              <a:buChar char="•"/>
            </a:pPr>
            <a:endParaRPr lang="fr-FR" sz="2200" spc="-1" dirty="0" smtClean="0">
              <a:solidFill>
                <a:srgbClr val="FFFFFF"/>
              </a:solidFill>
              <a:latin typeface="Calibri"/>
            </a:endParaRPr>
          </a:p>
          <a:p>
            <a:pPr marL="228600" indent="-228240">
              <a:spcBef>
                <a:spcPts val="499"/>
              </a:spcBef>
              <a:buClr>
                <a:srgbClr val="FFFFFF"/>
              </a:buClr>
              <a:buFont typeface="Arial"/>
              <a:buChar char="•"/>
            </a:pPr>
            <a:endParaRPr lang="fr-FR" sz="2200" spc="-1" dirty="0" smtClean="0">
              <a:solidFill>
                <a:srgbClr val="FFFFFF"/>
              </a:solidFill>
              <a:latin typeface="Calibri"/>
            </a:endParaRPr>
          </a:p>
          <a:p>
            <a:pPr marL="228600" indent="-228240">
              <a:spcBef>
                <a:spcPts val="499"/>
              </a:spcBef>
              <a:buClr>
                <a:srgbClr val="FFFFFF"/>
              </a:buClr>
              <a:buFont typeface="Arial"/>
              <a:buChar char="•"/>
            </a:pPr>
            <a:r>
              <a:rPr lang="fr-FR" sz="2200" spc="-1" dirty="0" smtClean="0">
                <a:solidFill>
                  <a:srgbClr val="FFFFFF"/>
                </a:solidFill>
                <a:latin typeface="Calibri"/>
              </a:rPr>
              <a:t>Traitement des données à émettre et reçues par l’ESP32</a:t>
            </a:r>
          </a:p>
        </p:txBody>
      </p:sp>
    </p:spTree>
    <p:extLst>
      <p:ext uri="{BB962C8B-B14F-4D97-AF65-F5344CB8AC3E}">
        <p14:creationId xmlns:p14="http://schemas.microsoft.com/office/powerpoint/2010/main" val="18996797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39"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D98ADE43-1B9B-4555-8668-85B387D96BC9}" type="slidenum">
              <a:rPr lang="fr-FR" sz="1200" spc="-1">
                <a:solidFill>
                  <a:srgbClr val="FFFFFF"/>
                </a:solidFill>
                <a:latin typeface="Calibri"/>
              </a:rPr>
              <a:pPr algn="r"/>
              <a:t>24</a:t>
            </a:fld>
            <a:endParaRPr lang="fr-FR" sz="1200" spc="-1">
              <a:solidFill>
                <a:prstClr val="black"/>
              </a:solidFill>
            </a:endParaRPr>
          </a:p>
        </p:txBody>
      </p:sp>
      <p:pic>
        <p:nvPicPr>
          <p:cNvPr id="340" name="Image 8"/>
          <p:cNvPicPr/>
          <p:nvPr/>
        </p:nvPicPr>
        <p:blipFill>
          <a:blip r:embed="rId2"/>
          <a:srcRect t="7559" r="23847" b="9907"/>
          <a:stretch/>
        </p:blipFill>
        <p:spPr>
          <a:xfrm>
            <a:off x="0" y="0"/>
            <a:ext cx="1159560" cy="2495880"/>
          </a:xfrm>
          <a:prstGeom prst="rect">
            <a:avLst/>
          </a:prstGeom>
          <a:ln>
            <a:noFill/>
          </a:ln>
        </p:spPr>
      </p:pic>
      <p:pic>
        <p:nvPicPr>
          <p:cNvPr id="341" name="Image 9"/>
          <p:cNvPicPr/>
          <p:nvPr/>
        </p:nvPicPr>
        <p:blipFill>
          <a:blip r:embed="rId3"/>
          <a:stretch/>
        </p:blipFill>
        <p:spPr>
          <a:xfrm>
            <a:off x="9299880" y="0"/>
            <a:ext cx="2891160" cy="1604160"/>
          </a:xfrm>
          <a:prstGeom prst="rect">
            <a:avLst/>
          </a:prstGeom>
          <a:ln>
            <a:noFill/>
          </a:ln>
          <a:effectLst>
            <a:softEdge rad="660400"/>
          </a:effectLst>
        </p:spPr>
      </p:pic>
      <p:sp>
        <p:nvSpPr>
          <p:cNvPr id="342"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2</a:t>
            </a:r>
            <a:r>
              <a:rPr lang="fr-FR" sz="2800" i="1" spc="-1" dirty="0" smtClean="0">
                <a:solidFill>
                  <a:srgbClr val="FFFFFF"/>
                </a:solidFill>
                <a:latin typeface="Calibri"/>
              </a:rPr>
              <a:t>. </a:t>
            </a:r>
            <a:r>
              <a:rPr lang="fr-FR" sz="2800" i="1" spc="-1" dirty="0">
                <a:solidFill>
                  <a:srgbClr val="FFFFFF"/>
                </a:solidFill>
                <a:latin typeface="Calibri"/>
              </a:rPr>
              <a:t>Bilan de liaison</a:t>
            </a:r>
            <a:endParaRPr lang="fr-FR" sz="2800" spc="-1" dirty="0">
              <a:solidFill>
                <a:prstClr val="black"/>
              </a:solidFill>
            </a:endParaRPr>
          </a:p>
        </p:txBody>
      </p:sp>
      <p:pic>
        <p:nvPicPr>
          <p:cNvPr id="343" name="Image 1"/>
          <p:cNvPicPr/>
          <p:nvPr/>
        </p:nvPicPr>
        <p:blipFill>
          <a:blip r:embed="rId4"/>
          <a:stretch/>
        </p:blipFill>
        <p:spPr>
          <a:xfrm>
            <a:off x="1997640" y="2346840"/>
            <a:ext cx="8217720" cy="4373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488157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45"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834AF82D-59FA-4F05-9A4F-5954F6A17CF9}" type="slidenum">
              <a:rPr lang="fr-FR" sz="1200" spc="-1">
                <a:solidFill>
                  <a:srgbClr val="FFFFFF"/>
                </a:solidFill>
                <a:latin typeface="Calibri"/>
              </a:rPr>
              <a:pPr algn="r"/>
              <a:t>25</a:t>
            </a:fld>
            <a:endParaRPr lang="fr-FR" sz="1200" spc="-1">
              <a:solidFill>
                <a:prstClr val="black"/>
              </a:solidFill>
            </a:endParaRPr>
          </a:p>
        </p:txBody>
      </p:sp>
      <p:pic>
        <p:nvPicPr>
          <p:cNvPr id="346" name="Image 8"/>
          <p:cNvPicPr/>
          <p:nvPr/>
        </p:nvPicPr>
        <p:blipFill>
          <a:blip r:embed="rId2"/>
          <a:srcRect t="7559" r="23847" b="9907"/>
          <a:stretch/>
        </p:blipFill>
        <p:spPr>
          <a:xfrm>
            <a:off x="0" y="0"/>
            <a:ext cx="1159560" cy="2495880"/>
          </a:xfrm>
          <a:prstGeom prst="rect">
            <a:avLst/>
          </a:prstGeom>
          <a:ln>
            <a:noFill/>
          </a:ln>
        </p:spPr>
      </p:pic>
      <p:pic>
        <p:nvPicPr>
          <p:cNvPr id="347" name="Image 9"/>
          <p:cNvPicPr/>
          <p:nvPr/>
        </p:nvPicPr>
        <p:blipFill>
          <a:blip r:embed="rId3"/>
          <a:stretch/>
        </p:blipFill>
        <p:spPr>
          <a:xfrm>
            <a:off x="9299880" y="0"/>
            <a:ext cx="2891160" cy="1604160"/>
          </a:xfrm>
          <a:prstGeom prst="rect">
            <a:avLst/>
          </a:prstGeom>
          <a:ln>
            <a:noFill/>
          </a:ln>
          <a:effectLst>
            <a:softEdge rad="660400"/>
          </a:effectLst>
        </p:spPr>
      </p:pic>
      <p:sp>
        <p:nvSpPr>
          <p:cNvPr id="348"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2</a:t>
            </a:r>
            <a:r>
              <a:rPr lang="fr-FR" sz="2800" i="1" spc="-1" dirty="0" smtClean="0">
                <a:solidFill>
                  <a:srgbClr val="FFFFFF"/>
                </a:solidFill>
                <a:latin typeface="Calibri"/>
              </a:rPr>
              <a:t>. </a:t>
            </a:r>
            <a:r>
              <a:rPr lang="fr-FR" sz="2800" i="1" spc="-1" dirty="0">
                <a:solidFill>
                  <a:srgbClr val="FFFFFF"/>
                </a:solidFill>
                <a:latin typeface="Calibri"/>
              </a:rPr>
              <a:t>Bilan de liaison</a:t>
            </a:r>
            <a:endParaRPr lang="fr-FR" sz="2800" spc="-1" dirty="0">
              <a:solidFill>
                <a:prstClr val="black"/>
              </a:solidFill>
            </a:endParaRPr>
          </a:p>
        </p:txBody>
      </p:sp>
      <p:grpSp>
        <p:nvGrpSpPr>
          <p:cNvPr id="3" name="Groupe 2"/>
          <p:cNvGrpSpPr/>
          <p:nvPr/>
        </p:nvGrpSpPr>
        <p:grpSpPr>
          <a:xfrm>
            <a:off x="2320560" y="2290680"/>
            <a:ext cx="7872480" cy="4429800"/>
            <a:chOff x="2320560" y="2290680"/>
            <a:chExt cx="7872480" cy="4429800"/>
          </a:xfrm>
        </p:grpSpPr>
        <p:graphicFrame>
          <p:nvGraphicFramePr>
            <p:cNvPr id="349" name="Graphique 7"/>
            <p:cNvGraphicFramePr/>
            <p:nvPr>
              <p:extLst>
                <p:ext uri="{D42A27DB-BD31-4B8C-83A1-F6EECF244321}">
                  <p14:modId xmlns:p14="http://schemas.microsoft.com/office/powerpoint/2010/main" val="510256016"/>
                </p:ext>
              </p:extLst>
            </p:nvPr>
          </p:nvGraphicFramePr>
          <p:xfrm>
            <a:off x="2320560" y="2290680"/>
            <a:ext cx="7872480" cy="4429800"/>
          </p:xfrm>
          <a:graphic>
            <a:graphicData uri="http://schemas.openxmlformats.org/drawingml/2006/chart">
              <c:chart xmlns:c="http://schemas.openxmlformats.org/drawingml/2006/chart" xmlns:r="http://schemas.openxmlformats.org/officeDocument/2006/relationships" r:id="rId4"/>
            </a:graphicData>
          </a:graphic>
        </p:graphicFrame>
        <p:sp>
          <p:nvSpPr>
            <p:cNvPr id="2" name="ZoneTexte 1"/>
            <p:cNvSpPr txBox="1"/>
            <p:nvPr/>
          </p:nvSpPr>
          <p:spPr>
            <a:xfrm>
              <a:off x="9133840" y="5063790"/>
              <a:ext cx="1049040" cy="167370"/>
            </a:xfrm>
            <a:prstGeom prst="rect">
              <a:avLst/>
            </a:prstGeom>
            <a:solidFill>
              <a:schemeClr val="bg1"/>
            </a:solidFill>
          </p:spPr>
          <p:txBody>
            <a:bodyPr wrap="square" lIns="0" tIns="0" rIns="0" bIns="0" rtlCol="0">
              <a:spAutoFit/>
            </a:bodyPr>
            <a:lstStyle/>
            <a:p>
              <a:r>
                <a:rPr lang="fr-FR" sz="1050" dirty="0" smtClean="0"/>
                <a:t>Plancher de bruit</a:t>
              </a:r>
              <a:endParaRPr lang="fr-FR" sz="1050" dirty="0"/>
            </a:p>
          </p:txBody>
        </p:sp>
      </p:grpSp>
    </p:spTree>
    <p:extLst>
      <p:ext uri="{BB962C8B-B14F-4D97-AF65-F5344CB8AC3E}">
        <p14:creationId xmlns:p14="http://schemas.microsoft.com/office/powerpoint/2010/main" val="20531569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dirty="0">
                <a:solidFill>
                  <a:srgbClr val="FFFFFF"/>
                </a:solidFill>
                <a:latin typeface="Calibri"/>
              </a:rPr>
              <a:t>III. </a:t>
            </a:r>
            <a:r>
              <a:rPr lang="fr-FR" sz="4400" b="1" spc="-1" dirty="0">
                <a:solidFill>
                  <a:srgbClr val="FFFFFF"/>
                </a:solidFill>
                <a:latin typeface="Calibri Light"/>
              </a:rPr>
              <a:t>Réception et émission</a:t>
            </a:r>
            <a:endParaRPr lang="fr-FR" sz="4400" spc="-1" dirty="0">
              <a:solidFill>
                <a:prstClr val="black"/>
              </a:solidFill>
            </a:endParaRPr>
          </a:p>
        </p:txBody>
      </p:sp>
      <p:sp>
        <p:nvSpPr>
          <p:cNvPr id="351"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2E1898D3-C084-4FE2-A71C-C48BAD0EAF6B}" type="slidenum">
              <a:rPr lang="fr-FR" sz="1200" spc="-1">
                <a:solidFill>
                  <a:srgbClr val="FFFFFF"/>
                </a:solidFill>
                <a:latin typeface="Calibri"/>
              </a:rPr>
              <a:pPr algn="r"/>
              <a:t>26</a:t>
            </a:fld>
            <a:endParaRPr lang="fr-FR" sz="1200" spc="-1">
              <a:solidFill>
                <a:prstClr val="black"/>
              </a:solidFill>
            </a:endParaRPr>
          </a:p>
        </p:txBody>
      </p:sp>
      <p:pic>
        <p:nvPicPr>
          <p:cNvPr id="352" name="Image 8"/>
          <p:cNvPicPr/>
          <p:nvPr/>
        </p:nvPicPr>
        <p:blipFill>
          <a:blip r:embed="rId3"/>
          <a:srcRect t="7559" r="23847" b="9907"/>
          <a:stretch/>
        </p:blipFill>
        <p:spPr>
          <a:xfrm>
            <a:off x="0" y="0"/>
            <a:ext cx="1159560" cy="2495880"/>
          </a:xfrm>
          <a:prstGeom prst="rect">
            <a:avLst/>
          </a:prstGeom>
          <a:ln>
            <a:noFill/>
          </a:ln>
        </p:spPr>
      </p:pic>
      <p:pic>
        <p:nvPicPr>
          <p:cNvPr id="353" name="Image 9"/>
          <p:cNvPicPr/>
          <p:nvPr/>
        </p:nvPicPr>
        <p:blipFill>
          <a:blip r:embed="rId4"/>
          <a:stretch/>
        </p:blipFill>
        <p:spPr>
          <a:xfrm>
            <a:off x="9299880" y="0"/>
            <a:ext cx="2891160" cy="1604160"/>
          </a:xfrm>
          <a:prstGeom prst="rect">
            <a:avLst/>
          </a:prstGeom>
          <a:ln>
            <a:noFill/>
          </a:ln>
          <a:effectLst>
            <a:softEdge rad="660400"/>
          </a:effectLst>
        </p:spPr>
      </p:pic>
      <p:sp>
        <p:nvSpPr>
          <p:cNvPr id="354"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2</a:t>
            </a:r>
            <a:r>
              <a:rPr lang="fr-FR" sz="2800" i="1" spc="-1" dirty="0" smtClean="0">
                <a:solidFill>
                  <a:srgbClr val="FFFFFF"/>
                </a:solidFill>
                <a:latin typeface="Calibri"/>
              </a:rPr>
              <a:t>. </a:t>
            </a:r>
            <a:r>
              <a:rPr lang="fr-FR" sz="2800" i="1" spc="-1" dirty="0">
                <a:solidFill>
                  <a:srgbClr val="FFFFFF"/>
                </a:solidFill>
                <a:latin typeface="Calibri"/>
              </a:rPr>
              <a:t>Bilan de liaison</a:t>
            </a:r>
            <a:endParaRPr lang="fr-FR" sz="2800" spc="-1" dirty="0">
              <a:solidFill>
                <a:prstClr val="black"/>
              </a:solidFill>
            </a:endParaRPr>
          </a:p>
        </p:txBody>
      </p:sp>
      <p:graphicFrame>
        <p:nvGraphicFramePr>
          <p:cNvPr id="355" name="Table 4"/>
          <p:cNvGraphicFramePr/>
          <p:nvPr>
            <p:extLst>
              <p:ext uri="{D42A27DB-BD31-4B8C-83A1-F6EECF244321}">
                <p14:modId xmlns:p14="http://schemas.microsoft.com/office/powerpoint/2010/main" val="1436001120"/>
              </p:ext>
            </p:extLst>
          </p:nvPr>
        </p:nvGraphicFramePr>
        <p:xfrm>
          <a:off x="2478534" y="2350877"/>
          <a:ext cx="7556172" cy="4369603"/>
        </p:xfrm>
        <a:graphic>
          <a:graphicData uri="http://schemas.openxmlformats.org/drawingml/2006/table">
            <a:tbl>
              <a:tblPr/>
              <a:tblGrid>
                <a:gridCol w="1138910"/>
                <a:gridCol w="1138910"/>
                <a:gridCol w="900298"/>
                <a:gridCol w="1096693"/>
                <a:gridCol w="1096693"/>
                <a:gridCol w="900298"/>
                <a:gridCol w="1284370"/>
              </a:tblGrid>
              <a:tr h="196694">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1" strike="noStrike" spc="-1" dirty="0" smtClean="0">
                          <a:solidFill>
                            <a:srgbClr val="000000"/>
                          </a:solidFill>
                          <a:latin typeface="Calibri"/>
                          <a:ea typeface="Times New Roman"/>
                        </a:rPr>
                        <a:t>Élévation (°)</a:t>
                      </a:r>
                      <a:endParaRPr lang="fr-FR" sz="1200" b="1" strike="noStrike" spc="-1" dirty="0" smtClean="0">
                        <a:latin typeface="+mn-lt"/>
                      </a:endParaRPr>
                    </a:p>
                  </a:txBody>
                  <a:tcPr marL="0" marR="0" marT="0" marB="0" anchor="ctr">
                    <a:solidFill>
                      <a:srgbClr val="FFFFFF"/>
                    </a:solidFill>
                  </a:tcPr>
                </a:tc>
                <a:tc gridSpan="5">
                  <a:txBody>
                    <a:bodyPr/>
                    <a:lstStyle/>
                    <a:p>
                      <a:pPr algn="ctr">
                        <a:lnSpc>
                          <a:spcPct val="107000"/>
                        </a:lnSpc>
                      </a:pPr>
                      <a:r>
                        <a:rPr lang="fr-FR" sz="1200" b="1" strike="noStrike" spc="-1">
                          <a:solidFill>
                            <a:srgbClr val="000000"/>
                          </a:solidFill>
                          <a:latin typeface="Calibri"/>
                          <a:ea typeface="Times New Roman"/>
                        </a:rPr>
                        <a:t>Puissance émise (dBW)</a:t>
                      </a:r>
                      <a:endParaRPr lang="fr-FR" sz="1200" b="1" strike="noStrike" spc="-1">
                        <a:latin typeface="Arial"/>
                      </a:endParaRPr>
                    </a:p>
                  </a:txBody>
                  <a:tcPr marL="0" marR="0" marT="0" marB="0" anchor="ctr">
                    <a:solidFill>
                      <a:srgbClr val="EDEDED"/>
                    </a:solidFill>
                  </a:tcPr>
                </a:tc>
                <a:tc hMerge="1">
                  <a:txBody>
                    <a:bodyPr/>
                    <a:lstStyle/>
                    <a:p>
                      <a:endParaRPr lang="fr-FR"/>
                    </a:p>
                  </a:txBody>
                  <a:tcPr>
                    <a:solidFill>
                      <a:srgbClr val="729FCF"/>
                    </a:solidFill>
                  </a:tcPr>
                </a:tc>
                <a:tc hMerge="1">
                  <a:txBody>
                    <a:bodyPr/>
                    <a:lstStyle/>
                    <a:p>
                      <a:endParaRPr lang="fr-FR"/>
                    </a:p>
                  </a:txBody>
                  <a:tcPr>
                    <a:solidFill>
                      <a:srgbClr val="729FCF"/>
                    </a:solidFill>
                  </a:tcPr>
                </a:tc>
                <a:tc hMerge="1">
                  <a:txBody>
                    <a:bodyPr/>
                    <a:lstStyle/>
                    <a:p>
                      <a:endParaRPr lang="fr-FR"/>
                    </a:p>
                  </a:txBody>
                  <a:tcPr>
                    <a:solidFill>
                      <a:srgbClr val="729FCF"/>
                    </a:solidFill>
                  </a:tcPr>
                </a:tc>
                <a:tc hMerge="1">
                  <a:txBody>
                    <a:bodyPr/>
                    <a:lstStyle/>
                    <a:p>
                      <a:endParaRPr lang="fr-FR"/>
                    </a:p>
                  </a:txBody>
                  <a:tcPr>
                    <a:solidFill>
                      <a:srgbClr val="729FCF"/>
                    </a:solidFill>
                  </a:tcPr>
                </a:tc>
                <a:tc rowSpan="2">
                  <a:txBody>
                    <a:bodyPr/>
                    <a:lstStyle/>
                    <a:p>
                      <a:pPr algn="ctr"/>
                      <a:endParaRPr lang="fr-FR" sz="2000" b="1" dirty="0"/>
                    </a:p>
                  </a:txBody>
                  <a:tcPr marL="0" marR="0" marT="0" marB="0" anchor="ctr">
                    <a:solidFill>
                      <a:srgbClr val="FFFFFF"/>
                    </a:solidFill>
                  </a:tcPr>
                </a:tc>
              </a:tr>
              <a:tr h="242253">
                <a:tc vMerge="1">
                  <a:txBody>
                    <a:bodyPr/>
                    <a:lstStyle/>
                    <a:p>
                      <a:endParaRPr lang="fr-FR"/>
                    </a:p>
                  </a:txBody>
                  <a:tcPr>
                    <a:solidFill>
                      <a:srgbClr val="729FCF"/>
                    </a:solidFill>
                  </a:tcPr>
                </a:tc>
                <a:tc>
                  <a:txBody>
                    <a:bodyPr/>
                    <a:lstStyle/>
                    <a:p>
                      <a:pPr algn="ctr">
                        <a:lnSpc>
                          <a:spcPct val="107000"/>
                        </a:lnSpc>
                      </a:pPr>
                      <a:r>
                        <a:rPr lang="fr-FR" sz="1200" b="1" strike="noStrike" spc="-1" dirty="0">
                          <a:solidFill>
                            <a:srgbClr val="000000"/>
                          </a:solidFill>
                          <a:latin typeface="Calibri"/>
                          <a:ea typeface="Times New Roman"/>
                        </a:rPr>
                        <a:t>-10</a:t>
                      </a:r>
                      <a:endParaRPr lang="fr-FR" sz="1200" b="1" strike="noStrike" spc="-1" dirty="0">
                        <a:latin typeface="Arial"/>
                      </a:endParaRPr>
                    </a:p>
                  </a:txBody>
                  <a:tcPr marL="0" marR="0" marT="0" marB="0" anchor="ctr">
                    <a:solidFill>
                      <a:srgbClr val="EDEDED"/>
                    </a:solidFill>
                  </a:tcPr>
                </a:tc>
                <a:tc>
                  <a:txBody>
                    <a:bodyPr/>
                    <a:lstStyle/>
                    <a:p>
                      <a:pPr algn="ctr">
                        <a:lnSpc>
                          <a:spcPct val="107000"/>
                        </a:lnSpc>
                      </a:pPr>
                      <a:r>
                        <a:rPr lang="fr-FR" sz="1200" b="1" strike="noStrike" spc="-1" dirty="0">
                          <a:solidFill>
                            <a:srgbClr val="000000"/>
                          </a:solidFill>
                          <a:latin typeface="Calibri"/>
                          <a:ea typeface="Times New Roman"/>
                        </a:rPr>
                        <a:t>-3</a:t>
                      </a:r>
                      <a:endParaRPr lang="fr-FR" sz="1200" b="1" strike="noStrike" spc="-1" dirty="0">
                        <a:latin typeface="Arial"/>
                      </a:endParaRPr>
                    </a:p>
                  </a:txBody>
                  <a:tcPr marL="0" marR="0" marT="0" marB="0" anchor="ctr">
                    <a:solidFill>
                      <a:srgbClr val="EDEDED"/>
                    </a:solidFill>
                  </a:tcPr>
                </a:tc>
                <a:tc>
                  <a:txBody>
                    <a:bodyPr/>
                    <a:lstStyle/>
                    <a:p>
                      <a:pPr algn="ctr">
                        <a:lnSpc>
                          <a:spcPct val="107000"/>
                        </a:lnSpc>
                      </a:pPr>
                      <a:r>
                        <a:rPr lang="fr-FR" sz="1200" b="1" strike="noStrike" spc="-1" dirty="0">
                          <a:solidFill>
                            <a:srgbClr val="000000"/>
                          </a:solidFill>
                          <a:latin typeface="Calibri"/>
                          <a:ea typeface="Times New Roman"/>
                        </a:rPr>
                        <a:t>0</a:t>
                      </a:r>
                      <a:endParaRPr lang="fr-FR" sz="1200" b="1" strike="noStrike" spc="-1" dirty="0">
                        <a:latin typeface="Arial"/>
                      </a:endParaRPr>
                    </a:p>
                  </a:txBody>
                  <a:tcPr marL="0" marR="0" marT="0" marB="0" anchor="ctr">
                    <a:solidFill>
                      <a:srgbClr val="EDEDED"/>
                    </a:solidFill>
                  </a:tcPr>
                </a:tc>
                <a:tc>
                  <a:txBody>
                    <a:bodyPr/>
                    <a:lstStyle/>
                    <a:p>
                      <a:pPr algn="ctr">
                        <a:lnSpc>
                          <a:spcPct val="107000"/>
                        </a:lnSpc>
                      </a:pPr>
                      <a:r>
                        <a:rPr lang="fr-FR" sz="1200" b="1" strike="noStrike" spc="-1" dirty="0">
                          <a:solidFill>
                            <a:srgbClr val="000000"/>
                          </a:solidFill>
                          <a:latin typeface="Calibri"/>
                          <a:ea typeface="Times New Roman"/>
                        </a:rPr>
                        <a:t>1,8</a:t>
                      </a:r>
                      <a:endParaRPr lang="fr-FR" sz="1200" b="1" strike="noStrike" spc="-1" dirty="0">
                        <a:latin typeface="Arial"/>
                      </a:endParaRPr>
                    </a:p>
                  </a:txBody>
                  <a:tcPr marL="0" marR="0" marT="0" marB="0" anchor="ctr">
                    <a:solidFill>
                      <a:srgbClr val="EDEDED"/>
                    </a:solidFill>
                  </a:tcPr>
                </a:tc>
                <a:tc>
                  <a:txBody>
                    <a:bodyPr/>
                    <a:lstStyle/>
                    <a:p>
                      <a:pPr algn="ctr">
                        <a:lnSpc>
                          <a:spcPct val="107000"/>
                        </a:lnSpc>
                      </a:pPr>
                      <a:r>
                        <a:rPr lang="fr-FR" sz="1200" b="1" strike="noStrike" spc="-1" dirty="0">
                          <a:solidFill>
                            <a:srgbClr val="000000"/>
                          </a:solidFill>
                          <a:latin typeface="Calibri"/>
                          <a:ea typeface="Times New Roman"/>
                        </a:rPr>
                        <a:t>3</a:t>
                      </a:r>
                      <a:endParaRPr lang="fr-FR" sz="1200" b="1" strike="noStrike" spc="-1" dirty="0">
                        <a:latin typeface="Arial"/>
                      </a:endParaRPr>
                    </a:p>
                  </a:txBody>
                  <a:tcPr marL="0" marR="0" marT="0" marB="0" anchor="ctr">
                    <a:solidFill>
                      <a:srgbClr val="EDEDED"/>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dirty="0">
                          <a:solidFill>
                            <a:srgbClr val="000000"/>
                          </a:solidFill>
                          <a:latin typeface="Calibri"/>
                          <a:ea typeface="Times New Roman"/>
                        </a:rPr>
                        <a:t>90</a:t>
                      </a:r>
                      <a:endParaRPr lang="fr-FR" sz="1100" b="1" strike="noStrike" spc="-1" dirty="0">
                        <a:latin typeface="Arial"/>
                      </a:endParaRPr>
                    </a:p>
                  </a:txBody>
                  <a:tcPr marL="0" marR="0" marT="0" marB="0" anchor="ctr">
                    <a:solidFill>
                      <a:srgbClr val="DDEBF7"/>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39</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40</a:t>
                      </a:r>
                      <a:endParaRPr lang="fr-FR" sz="1100" b="1" strike="noStrike" spc="-1">
                        <a:latin typeface="Arial"/>
                      </a:endParaRPr>
                    </a:p>
                  </a:txBody>
                  <a:tcPr marL="0" marR="0" marT="0" marB="0" anchor="ctr">
                    <a:solidFill>
                      <a:srgbClr val="92D050"/>
                    </a:solidFill>
                  </a:tcPr>
                </a:tc>
                <a:tc rowSpan="20">
                  <a:txBody>
                    <a:bodyPr/>
                    <a:lstStyle/>
                    <a:p>
                      <a:pPr algn="ctr">
                        <a:lnSpc>
                          <a:spcPct val="107000"/>
                        </a:lnSpc>
                      </a:pPr>
                      <a:r>
                        <a:rPr lang="fr-FR" sz="1400" b="1" strike="noStrike" spc="-1" dirty="0" err="1">
                          <a:solidFill>
                            <a:srgbClr val="000000"/>
                          </a:solidFill>
                          <a:latin typeface="Calibri"/>
                          <a:ea typeface="Times New Roman"/>
                        </a:rPr>
                        <a:t>Eb</a:t>
                      </a:r>
                      <a:r>
                        <a:rPr lang="fr-FR" sz="1400" b="1" strike="noStrike" spc="-1" dirty="0">
                          <a:solidFill>
                            <a:srgbClr val="000000"/>
                          </a:solidFill>
                          <a:latin typeface="Calibri"/>
                          <a:ea typeface="Times New Roman"/>
                        </a:rPr>
                        <a:t>/N0 (dB)</a:t>
                      </a:r>
                      <a:endParaRPr lang="fr-FR" sz="1400" b="1" strike="noStrike" spc="-1" dirty="0">
                        <a:latin typeface="Arial"/>
                      </a:endParaRPr>
                    </a:p>
                  </a:txBody>
                  <a:tcPr marL="0" marR="0" marT="0" marB="0" anchor="ctr">
                    <a:solidFill>
                      <a:srgbClr val="FFFFFF"/>
                    </a:solidFill>
                  </a:tcPr>
                </a:tc>
              </a:tr>
              <a:tr h="196694">
                <a:tc>
                  <a:txBody>
                    <a:bodyPr/>
                    <a:lstStyle/>
                    <a:p>
                      <a:pPr algn="ctr">
                        <a:lnSpc>
                          <a:spcPct val="107000"/>
                        </a:lnSpc>
                      </a:pPr>
                      <a:r>
                        <a:rPr lang="fr-FR" sz="1100" b="1" strike="noStrike" spc="-1">
                          <a:solidFill>
                            <a:srgbClr val="000000"/>
                          </a:solidFill>
                          <a:latin typeface="Calibri"/>
                          <a:ea typeface="Times New Roman"/>
                        </a:rPr>
                        <a:t>52</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32</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38</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dirty="0">
                          <a:solidFill>
                            <a:srgbClr val="000000"/>
                          </a:solidFill>
                          <a:latin typeface="Calibri"/>
                          <a:ea typeface="Times New Roman"/>
                        </a:rPr>
                        <a:t>40</a:t>
                      </a:r>
                      <a:endParaRPr lang="fr-FR" sz="1100" b="1" strike="noStrike" spc="-1" dirty="0">
                        <a:latin typeface="Arial"/>
                      </a:endParaRPr>
                    </a:p>
                  </a:txBody>
                  <a:tcPr marL="0" marR="0" marT="0" marB="0" anchor="ctr">
                    <a:solidFill>
                      <a:srgbClr val="DDEBF7"/>
                    </a:solidFill>
                  </a:tcPr>
                </a:tc>
                <a:tc>
                  <a:txBody>
                    <a:bodyPr/>
                    <a:lstStyle/>
                    <a:p>
                      <a:pPr algn="ctr">
                        <a:lnSpc>
                          <a:spcPct val="107000"/>
                        </a:lnSpc>
                      </a:pPr>
                      <a:r>
                        <a:rPr lang="fr-FR" sz="1100" b="1" strike="noStrike" spc="-1" dirty="0">
                          <a:solidFill>
                            <a:srgbClr val="006100"/>
                          </a:solidFill>
                          <a:latin typeface="Calibri"/>
                          <a:ea typeface="Times New Roman"/>
                        </a:rPr>
                        <a:t>23</a:t>
                      </a:r>
                      <a:endParaRPr lang="fr-FR" sz="1100" b="1" strike="noStrike" spc="-1" dirty="0">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30</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33</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36</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32</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22</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29</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32</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35</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27</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21</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28</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31</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33</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34</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23</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20</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30</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32</a:t>
                      </a:r>
                      <a:endParaRPr lang="fr-FR" sz="1100" b="1" strike="noStrike" spc="-1">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33</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20</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19</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26</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29</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31</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32</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17</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18</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28</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30</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31</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14</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17</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29</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30</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12</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17</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28</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30</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11</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16</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23</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26</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28</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29</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9</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15</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22</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28</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8</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15</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22</a:t>
                      </a:r>
                      <a:endParaRPr lang="fr-FR" sz="1100" b="1" strike="noStrike" spc="-1" dirty="0">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27</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28</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6</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6100"/>
                          </a:solidFill>
                          <a:latin typeface="Calibri"/>
                          <a:ea typeface="Times New Roman"/>
                        </a:rPr>
                        <a:t>14</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21</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26</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27</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5</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14</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21</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26</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27</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4</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13</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20</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23</a:t>
                      </a:r>
                      <a:endParaRPr lang="fr-FR" sz="1100" b="1" strike="noStrike" spc="-1" dirty="0">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26</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3</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13</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20</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23</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26</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2</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12</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19</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22</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a:solidFill>
                            <a:srgbClr val="006100"/>
                          </a:solidFill>
                          <a:latin typeface="Calibri"/>
                          <a:ea typeface="Times New Roman"/>
                        </a:rPr>
                        <a:t>25</a:t>
                      </a:r>
                      <a:endParaRPr lang="fr-FR" sz="1100" b="1" strike="noStrike" spc="-1">
                        <a:latin typeface="Arial"/>
                      </a:endParaRPr>
                    </a:p>
                  </a:txBody>
                  <a:tcPr marL="0" marR="0" marT="0" marB="0" anchor="ctr">
                    <a:solidFill>
                      <a:srgbClr val="92D050"/>
                    </a:solidFill>
                  </a:tcPr>
                </a:tc>
                <a:tc vMerge="1">
                  <a:txBody>
                    <a:bodyPr/>
                    <a:lstStyle/>
                    <a:p>
                      <a:endParaRPr lang="fr-FR"/>
                    </a:p>
                  </a:txBody>
                  <a:tcPr>
                    <a:solidFill>
                      <a:srgbClr val="729FCF"/>
                    </a:solidFill>
                  </a:tcPr>
                </a:tc>
              </a:tr>
              <a:tr h="196694">
                <a:tc>
                  <a:txBody>
                    <a:bodyPr/>
                    <a:lstStyle/>
                    <a:p>
                      <a:pPr algn="ctr">
                        <a:lnSpc>
                          <a:spcPct val="107000"/>
                        </a:lnSpc>
                      </a:pPr>
                      <a:r>
                        <a:rPr lang="fr-FR" sz="1100" b="1" strike="noStrike" spc="-1">
                          <a:solidFill>
                            <a:srgbClr val="000000"/>
                          </a:solidFill>
                          <a:latin typeface="Calibri"/>
                          <a:ea typeface="Times New Roman"/>
                        </a:rPr>
                        <a:t>1</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12</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19</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22</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24</a:t>
                      </a:r>
                      <a:endParaRPr lang="fr-FR" sz="1100" b="1" strike="noStrike" spc="-1" dirty="0">
                        <a:latin typeface="Arial"/>
                      </a:endParaRPr>
                    </a:p>
                  </a:txBody>
                  <a:tcPr marL="0" marR="0" marT="0" marB="0" anchor="ctr">
                    <a:solidFill>
                      <a:srgbClr val="92D050"/>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vMerge="1">
                  <a:txBody>
                    <a:bodyPr/>
                    <a:lstStyle/>
                    <a:p>
                      <a:endParaRPr lang="fr-FR"/>
                    </a:p>
                  </a:txBody>
                  <a:tcPr>
                    <a:solidFill>
                      <a:srgbClr val="729FCF"/>
                    </a:solidFill>
                  </a:tcPr>
                </a:tc>
              </a:tr>
              <a:tr h="193470">
                <a:tc>
                  <a:txBody>
                    <a:bodyPr/>
                    <a:lstStyle/>
                    <a:p>
                      <a:pPr algn="ctr">
                        <a:lnSpc>
                          <a:spcPct val="107000"/>
                        </a:lnSpc>
                      </a:pPr>
                      <a:r>
                        <a:rPr lang="fr-FR" sz="1100" b="1" strike="noStrike" spc="-1">
                          <a:solidFill>
                            <a:srgbClr val="000000"/>
                          </a:solidFill>
                          <a:latin typeface="Calibri"/>
                          <a:ea typeface="Times New Roman"/>
                        </a:rPr>
                        <a:t>0</a:t>
                      </a:r>
                      <a:endParaRPr lang="fr-FR" sz="1100" b="1" strike="noStrike" spc="-1">
                        <a:latin typeface="Arial"/>
                      </a:endParaRPr>
                    </a:p>
                  </a:txBody>
                  <a:tcPr marL="0" marR="0" marT="0" marB="0" anchor="ctr">
                    <a:solidFill>
                      <a:srgbClr val="DDEBF7"/>
                    </a:solidFill>
                  </a:tcPr>
                </a:tc>
                <a:tc>
                  <a:txBody>
                    <a:bodyPr/>
                    <a:lstStyle/>
                    <a:p>
                      <a:pPr algn="ctr">
                        <a:lnSpc>
                          <a:spcPct val="107000"/>
                        </a:lnSpc>
                      </a:pPr>
                      <a:r>
                        <a:rPr lang="fr-FR" sz="1100" b="1" strike="noStrike" spc="-1">
                          <a:solidFill>
                            <a:srgbClr val="000000"/>
                          </a:solidFill>
                          <a:latin typeface="Calibri"/>
                          <a:ea typeface="Times New Roman"/>
                        </a:rPr>
                        <a:t>12</a:t>
                      </a:r>
                      <a:endParaRPr lang="fr-FR" sz="1100" b="1" strike="noStrike" spc="-1">
                        <a:latin typeface="Arial"/>
                      </a:endParaRPr>
                    </a:p>
                  </a:txBody>
                  <a:tcPr marL="0" marR="0" marT="0" marB="0" anchor="ctr">
                    <a:solidFill>
                      <a:srgbClr val="FFFFFF"/>
                    </a:solidFill>
                  </a:tcPr>
                </a:tc>
                <a:tc>
                  <a:txBody>
                    <a:bodyPr/>
                    <a:lstStyle/>
                    <a:p>
                      <a:pPr algn="ctr">
                        <a:lnSpc>
                          <a:spcPct val="107000"/>
                        </a:lnSpc>
                      </a:pPr>
                      <a:r>
                        <a:rPr lang="fr-FR" sz="1100" b="1" strike="noStrike" spc="-1">
                          <a:solidFill>
                            <a:srgbClr val="006100"/>
                          </a:solidFill>
                          <a:latin typeface="Calibri"/>
                          <a:ea typeface="Times New Roman"/>
                        </a:rPr>
                        <a:t>19</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22</a:t>
                      </a:r>
                      <a:endParaRPr lang="fr-FR" sz="1100" b="1" strike="noStrike" spc="-1" dirty="0">
                        <a:latin typeface="Arial"/>
                      </a:endParaRPr>
                    </a:p>
                  </a:txBody>
                  <a:tcPr marL="0" marR="0" marT="0" marB="0" anchor="ctr">
                    <a:solidFill>
                      <a:srgbClr val="C6EFCE"/>
                    </a:solidFill>
                  </a:tcPr>
                </a:tc>
                <a:tc>
                  <a:txBody>
                    <a:bodyPr/>
                    <a:lstStyle/>
                    <a:p>
                      <a:pPr algn="ctr">
                        <a:lnSpc>
                          <a:spcPct val="107000"/>
                        </a:lnSpc>
                      </a:pPr>
                      <a:r>
                        <a:rPr lang="fr-FR" sz="1100" b="1" strike="noStrike" spc="-1">
                          <a:solidFill>
                            <a:srgbClr val="006100"/>
                          </a:solidFill>
                          <a:latin typeface="Calibri"/>
                          <a:ea typeface="Times New Roman"/>
                        </a:rPr>
                        <a:t>23</a:t>
                      </a:r>
                      <a:endParaRPr lang="fr-FR" sz="1100" b="1" strike="noStrike" spc="-1">
                        <a:latin typeface="Arial"/>
                      </a:endParaRPr>
                    </a:p>
                  </a:txBody>
                  <a:tcPr marL="0" marR="0" marT="0" marB="0" anchor="ctr">
                    <a:solidFill>
                      <a:srgbClr val="C6EFCE"/>
                    </a:solidFill>
                  </a:tcPr>
                </a:tc>
                <a:tc>
                  <a:txBody>
                    <a:bodyPr/>
                    <a:lstStyle/>
                    <a:p>
                      <a:pPr algn="ctr">
                        <a:lnSpc>
                          <a:spcPct val="107000"/>
                        </a:lnSpc>
                      </a:pPr>
                      <a:r>
                        <a:rPr lang="fr-FR" sz="1100" b="1" strike="noStrike" spc="-1" dirty="0">
                          <a:solidFill>
                            <a:srgbClr val="006100"/>
                          </a:solidFill>
                          <a:latin typeface="Calibri"/>
                          <a:ea typeface="Times New Roman"/>
                        </a:rPr>
                        <a:t>25</a:t>
                      </a:r>
                      <a:endParaRPr lang="fr-FR" sz="1100" b="1" strike="noStrike" spc="-1" dirty="0">
                        <a:latin typeface="Arial"/>
                      </a:endParaRPr>
                    </a:p>
                  </a:txBody>
                  <a:tcPr marL="0" marR="0" marT="0" marB="0" anchor="ctr">
                    <a:solidFill>
                      <a:srgbClr val="92D050"/>
                    </a:solidFill>
                  </a:tcPr>
                </a:tc>
                <a:tc vMerge="1">
                  <a:txBody>
                    <a:bodyPr/>
                    <a:lstStyle/>
                    <a:p>
                      <a:endParaRPr lang="fr-FR"/>
                    </a:p>
                  </a:txBody>
                  <a:tcPr>
                    <a:solidFill>
                      <a:srgbClr val="729FCF"/>
                    </a:solidFill>
                  </a:tcPr>
                </a:tc>
              </a:tr>
            </a:tbl>
          </a:graphicData>
        </a:graphic>
      </p:graphicFrame>
    </p:spTree>
    <p:extLst>
      <p:ext uri="{BB962C8B-B14F-4D97-AF65-F5344CB8AC3E}">
        <p14:creationId xmlns:p14="http://schemas.microsoft.com/office/powerpoint/2010/main" val="33185604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57"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02D13CC5-B2A5-43AF-A263-05DBFFDA81D6}" type="slidenum">
              <a:rPr lang="fr-FR" sz="1200" spc="-1">
                <a:solidFill>
                  <a:srgbClr val="FFFFFF"/>
                </a:solidFill>
                <a:latin typeface="Calibri"/>
              </a:rPr>
              <a:pPr algn="r"/>
              <a:t>27</a:t>
            </a:fld>
            <a:endParaRPr lang="fr-FR" sz="1200" spc="-1">
              <a:solidFill>
                <a:prstClr val="black"/>
              </a:solidFill>
            </a:endParaRPr>
          </a:p>
        </p:txBody>
      </p:sp>
      <p:pic>
        <p:nvPicPr>
          <p:cNvPr id="358" name="Image 8"/>
          <p:cNvPicPr/>
          <p:nvPr/>
        </p:nvPicPr>
        <p:blipFill>
          <a:blip r:embed="rId2"/>
          <a:srcRect t="7559" r="23847" b="9907"/>
          <a:stretch/>
        </p:blipFill>
        <p:spPr>
          <a:xfrm>
            <a:off x="0" y="0"/>
            <a:ext cx="1159560" cy="2495880"/>
          </a:xfrm>
          <a:prstGeom prst="rect">
            <a:avLst/>
          </a:prstGeom>
          <a:ln>
            <a:noFill/>
          </a:ln>
        </p:spPr>
      </p:pic>
      <p:pic>
        <p:nvPicPr>
          <p:cNvPr id="359" name="Image 9"/>
          <p:cNvPicPr/>
          <p:nvPr/>
        </p:nvPicPr>
        <p:blipFill>
          <a:blip r:embed="rId3"/>
          <a:stretch/>
        </p:blipFill>
        <p:spPr>
          <a:xfrm>
            <a:off x="9299880" y="0"/>
            <a:ext cx="2891160" cy="1604160"/>
          </a:xfrm>
          <a:prstGeom prst="rect">
            <a:avLst/>
          </a:prstGeom>
          <a:ln>
            <a:noFill/>
          </a:ln>
          <a:effectLst>
            <a:softEdge rad="660400"/>
          </a:effectLst>
        </p:spPr>
      </p:pic>
      <p:sp>
        <p:nvSpPr>
          <p:cNvPr id="360"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2</a:t>
            </a:r>
            <a:r>
              <a:rPr lang="fr-FR" sz="2800" i="1" spc="-1" dirty="0" smtClean="0">
                <a:solidFill>
                  <a:srgbClr val="FFFFFF"/>
                </a:solidFill>
                <a:latin typeface="Calibri"/>
              </a:rPr>
              <a:t>. </a:t>
            </a:r>
            <a:r>
              <a:rPr lang="fr-FR" sz="2800" i="1" spc="-1" dirty="0">
                <a:solidFill>
                  <a:srgbClr val="FFFFFF"/>
                </a:solidFill>
                <a:latin typeface="Calibri"/>
              </a:rPr>
              <a:t>Bilan de liaison</a:t>
            </a:r>
            <a:endParaRPr lang="fr-FR" sz="2800" spc="-1" dirty="0">
              <a:solidFill>
                <a:prstClr val="black"/>
              </a:solidFill>
            </a:endParaRPr>
          </a:p>
        </p:txBody>
      </p:sp>
      <p:pic>
        <p:nvPicPr>
          <p:cNvPr id="361" name="Image 1"/>
          <p:cNvPicPr/>
          <p:nvPr/>
        </p:nvPicPr>
        <p:blipFill>
          <a:blip r:embed="rId4"/>
          <a:stretch/>
        </p:blipFill>
        <p:spPr>
          <a:xfrm>
            <a:off x="2583720" y="2299680"/>
            <a:ext cx="8069760" cy="4296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196330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63"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6E51224B-C0FB-407C-B5DC-805D568AD8CB}" type="slidenum">
              <a:rPr lang="fr-FR" sz="1200" spc="-1">
                <a:solidFill>
                  <a:srgbClr val="FFFFFF"/>
                </a:solidFill>
                <a:latin typeface="Calibri"/>
              </a:rPr>
              <a:pPr algn="r"/>
              <a:t>28</a:t>
            </a:fld>
            <a:endParaRPr lang="fr-FR" sz="1200" spc="-1">
              <a:solidFill>
                <a:prstClr val="black"/>
              </a:solidFill>
            </a:endParaRPr>
          </a:p>
        </p:txBody>
      </p:sp>
      <p:pic>
        <p:nvPicPr>
          <p:cNvPr id="364" name="Image 8"/>
          <p:cNvPicPr/>
          <p:nvPr/>
        </p:nvPicPr>
        <p:blipFill>
          <a:blip r:embed="rId2"/>
          <a:srcRect t="7559" r="23847" b="9907"/>
          <a:stretch/>
        </p:blipFill>
        <p:spPr>
          <a:xfrm>
            <a:off x="0" y="0"/>
            <a:ext cx="1159560" cy="2495880"/>
          </a:xfrm>
          <a:prstGeom prst="rect">
            <a:avLst/>
          </a:prstGeom>
          <a:ln>
            <a:noFill/>
          </a:ln>
        </p:spPr>
      </p:pic>
      <p:pic>
        <p:nvPicPr>
          <p:cNvPr id="365" name="Image 9"/>
          <p:cNvPicPr/>
          <p:nvPr/>
        </p:nvPicPr>
        <p:blipFill>
          <a:blip r:embed="rId3"/>
          <a:stretch/>
        </p:blipFill>
        <p:spPr>
          <a:xfrm>
            <a:off x="9299880" y="0"/>
            <a:ext cx="2891160" cy="1604160"/>
          </a:xfrm>
          <a:prstGeom prst="rect">
            <a:avLst/>
          </a:prstGeom>
          <a:ln>
            <a:noFill/>
          </a:ln>
          <a:effectLst>
            <a:softEdge rad="660400"/>
          </a:effectLst>
        </p:spPr>
      </p:pic>
      <p:sp>
        <p:nvSpPr>
          <p:cNvPr id="366"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2</a:t>
            </a:r>
            <a:r>
              <a:rPr lang="fr-FR" sz="2800" i="1" spc="-1" dirty="0" smtClean="0">
                <a:solidFill>
                  <a:srgbClr val="FFFFFF"/>
                </a:solidFill>
                <a:latin typeface="Calibri"/>
              </a:rPr>
              <a:t>. </a:t>
            </a:r>
            <a:r>
              <a:rPr lang="fr-FR" sz="2800" i="1" spc="-1" dirty="0">
                <a:solidFill>
                  <a:srgbClr val="FFFFFF"/>
                </a:solidFill>
                <a:latin typeface="Calibri"/>
              </a:rPr>
              <a:t>Bilan de liaison</a:t>
            </a:r>
            <a:endParaRPr lang="fr-FR" sz="2800" spc="-1" dirty="0">
              <a:solidFill>
                <a:prstClr val="black"/>
              </a:solidFill>
            </a:endParaRPr>
          </a:p>
        </p:txBody>
      </p:sp>
      <p:graphicFrame>
        <p:nvGraphicFramePr>
          <p:cNvPr id="367" name="Graphique 7"/>
          <p:cNvGraphicFramePr/>
          <p:nvPr>
            <p:extLst>
              <p:ext uri="{D42A27DB-BD31-4B8C-83A1-F6EECF244321}">
                <p14:modId xmlns:p14="http://schemas.microsoft.com/office/powerpoint/2010/main" val="3973777023"/>
              </p:ext>
            </p:extLst>
          </p:nvPr>
        </p:nvGraphicFramePr>
        <p:xfrm>
          <a:off x="2587752" y="2367360"/>
          <a:ext cx="7114248" cy="435312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259277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69"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1D406578-6F34-4B2E-AD43-7AE705A467AD}" type="slidenum">
              <a:rPr lang="fr-FR" sz="1200" spc="-1">
                <a:solidFill>
                  <a:srgbClr val="FFFFFF"/>
                </a:solidFill>
                <a:latin typeface="Calibri"/>
              </a:rPr>
              <a:pPr algn="r"/>
              <a:t>29</a:t>
            </a:fld>
            <a:endParaRPr lang="fr-FR" sz="1200" spc="-1">
              <a:solidFill>
                <a:prstClr val="black"/>
              </a:solidFill>
            </a:endParaRPr>
          </a:p>
        </p:txBody>
      </p:sp>
      <p:pic>
        <p:nvPicPr>
          <p:cNvPr id="370" name="Image 8"/>
          <p:cNvPicPr/>
          <p:nvPr/>
        </p:nvPicPr>
        <p:blipFill>
          <a:blip r:embed="rId2"/>
          <a:srcRect t="7559" r="23847" b="9907"/>
          <a:stretch/>
        </p:blipFill>
        <p:spPr>
          <a:xfrm>
            <a:off x="0" y="0"/>
            <a:ext cx="1159560" cy="2495880"/>
          </a:xfrm>
          <a:prstGeom prst="rect">
            <a:avLst/>
          </a:prstGeom>
          <a:ln>
            <a:noFill/>
          </a:ln>
        </p:spPr>
      </p:pic>
      <p:pic>
        <p:nvPicPr>
          <p:cNvPr id="371" name="Image 9"/>
          <p:cNvPicPr/>
          <p:nvPr/>
        </p:nvPicPr>
        <p:blipFill>
          <a:blip r:embed="rId3"/>
          <a:stretch/>
        </p:blipFill>
        <p:spPr>
          <a:xfrm>
            <a:off x="9299880" y="0"/>
            <a:ext cx="2891160" cy="1604160"/>
          </a:xfrm>
          <a:prstGeom prst="rect">
            <a:avLst/>
          </a:prstGeom>
          <a:ln>
            <a:noFill/>
          </a:ln>
          <a:effectLst>
            <a:softEdge rad="660400"/>
          </a:effectLst>
        </p:spPr>
      </p:pic>
      <p:sp>
        <p:nvSpPr>
          <p:cNvPr id="372"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Choix de l’antenne</a:t>
            </a:r>
            <a:endParaRPr lang="fr-FR" sz="2800" spc="-1" dirty="0">
              <a:solidFill>
                <a:prstClr val="black"/>
              </a:solidFill>
            </a:endParaRPr>
          </a:p>
        </p:txBody>
      </p:sp>
      <p:sp>
        <p:nvSpPr>
          <p:cNvPr id="373" name="CustomShape 4"/>
          <p:cNvSpPr/>
          <p:nvPr/>
        </p:nvSpPr>
        <p:spPr>
          <a:xfrm>
            <a:off x="864000" y="2376000"/>
            <a:ext cx="10514520" cy="291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algn="just"/>
            <a:r>
              <a:rPr lang="fr-FR" sz="2400" i="1" spc="-1" dirty="0">
                <a:solidFill>
                  <a:srgbClr val="FFFFFF"/>
                </a:solidFill>
                <a:latin typeface="Calibri"/>
              </a:rPr>
              <a:t>Cahier des charges antenne</a:t>
            </a:r>
            <a:endParaRPr lang="fr-FR" sz="2400" spc="-1" dirty="0">
              <a:solidFill>
                <a:prstClr val="black"/>
              </a:solidFill>
            </a:endParaRPr>
          </a:p>
          <a:p>
            <a:endParaRPr lang="fr-FR" sz="2400" spc="-1" dirty="0">
              <a:solidFill>
                <a:prstClr val="black"/>
              </a:solidFill>
            </a:endParaRPr>
          </a:p>
          <a:p>
            <a:pPr lvl="1"/>
            <a:r>
              <a:rPr lang="fr-FR" sz="2000" i="1" spc="-1" dirty="0">
                <a:solidFill>
                  <a:srgbClr val="FFFFFF"/>
                </a:solidFill>
                <a:latin typeface="Calibri"/>
              </a:rPr>
              <a:t>-Fréquence centrale de 433,5MHz</a:t>
            </a:r>
            <a:endParaRPr lang="fr-FR" sz="2000" spc="-1" dirty="0">
              <a:solidFill>
                <a:prstClr val="black"/>
              </a:solidFill>
            </a:endParaRPr>
          </a:p>
          <a:p>
            <a:pPr lvl="1"/>
            <a:endParaRPr lang="fr-FR" sz="2000" spc="-1" dirty="0">
              <a:solidFill>
                <a:prstClr val="black"/>
              </a:solidFill>
            </a:endParaRPr>
          </a:p>
          <a:p>
            <a:pPr lvl="1"/>
            <a:r>
              <a:rPr lang="fr-FR" sz="2000" i="1" spc="-1" dirty="0">
                <a:solidFill>
                  <a:srgbClr val="FFFFFF"/>
                </a:solidFill>
                <a:latin typeface="Calibri"/>
              </a:rPr>
              <a:t>-Polarisation circulaire</a:t>
            </a:r>
            <a:endParaRPr lang="fr-FR" sz="2000" spc="-1" dirty="0">
              <a:solidFill>
                <a:prstClr val="black"/>
              </a:solidFill>
            </a:endParaRPr>
          </a:p>
          <a:p>
            <a:pPr lvl="1"/>
            <a:endParaRPr lang="fr-FR" sz="2000" spc="-1" dirty="0">
              <a:solidFill>
                <a:prstClr val="black"/>
              </a:solidFill>
            </a:endParaRPr>
          </a:p>
          <a:p>
            <a:pPr lvl="1"/>
            <a:r>
              <a:rPr lang="fr-FR" sz="2000" i="1" spc="-1" dirty="0">
                <a:solidFill>
                  <a:srgbClr val="FFFFFF"/>
                </a:solidFill>
                <a:latin typeface="Calibri"/>
              </a:rPr>
              <a:t>-Gain élevé (&gt;=14dB)</a:t>
            </a:r>
            <a:endParaRPr lang="fr-FR" sz="2000" spc="-1" dirty="0">
              <a:solidFill>
                <a:prstClr val="black"/>
              </a:solidFill>
            </a:endParaRPr>
          </a:p>
          <a:p>
            <a:pPr lvl="1"/>
            <a:endParaRPr lang="fr-FR" sz="2000" spc="-1" dirty="0">
              <a:solidFill>
                <a:prstClr val="black"/>
              </a:solidFill>
            </a:endParaRPr>
          </a:p>
          <a:p>
            <a:pPr lvl="1"/>
            <a:r>
              <a:rPr lang="fr-FR" sz="2000" i="1" spc="-1" dirty="0">
                <a:solidFill>
                  <a:srgbClr val="FFFFFF"/>
                </a:solidFill>
                <a:latin typeface="Calibri"/>
              </a:rPr>
              <a:t>-Directive</a:t>
            </a:r>
            <a:endParaRPr lang="fr-FR" sz="2000" spc="-1" dirty="0">
              <a:solidFill>
                <a:prstClr val="black"/>
              </a:solidFill>
            </a:endParaRPr>
          </a:p>
        </p:txBody>
      </p:sp>
      <p:pic>
        <p:nvPicPr>
          <p:cNvPr id="1026" name="Picture 2" descr="RÃ©sultat de recherche d'images pour &quot;tour tdf rennes&quot;"/>
          <p:cNvPicPr>
            <a:picLocks noChangeAspect="1" noChangeArrowheads="1"/>
          </p:cNvPicPr>
          <p:nvPr/>
        </p:nvPicPr>
        <p:blipFill rotWithShape="1">
          <a:blip r:embed="rId4">
            <a:extLst>
              <a:ext uri="{28A0092B-C50C-407E-A947-70E740481C1C}">
                <a14:useLocalDpi xmlns:a14="http://schemas.microsoft.com/office/drawing/2010/main" val="0"/>
              </a:ext>
            </a:extLst>
          </a:blip>
          <a:srcRect l="6205" r="22305"/>
          <a:stretch/>
        </p:blipFill>
        <p:spPr bwMode="auto">
          <a:xfrm>
            <a:off x="5895923" y="1689479"/>
            <a:ext cx="4656957" cy="4331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77188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7"/>
          <p:cNvPicPr/>
          <p:nvPr/>
        </p:nvPicPr>
        <p:blipFill>
          <a:blip r:embed="rId2"/>
          <a:srcRect t="7559" r="23847" b="9907"/>
          <a:stretch/>
        </p:blipFill>
        <p:spPr>
          <a:xfrm>
            <a:off x="0" y="0"/>
            <a:ext cx="1160280" cy="2496600"/>
          </a:xfrm>
          <a:prstGeom prst="rect">
            <a:avLst/>
          </a:prstGeom>
          <a:ln>
            <a:noFill/>
          </a:ln>
        </p:spPr>
      </p:pic>
      <p:sp>
        <p:nvSpPr>
          <p:cNvPr id="144" name="TextShape 1"/>
          <p:cNvSpPr txBox="1"/>
          <p:nvPr/>
        </p:nvSpPr>
        <p:spPr>
          <a:xfrm>
            <a:off x="1160640" y="365040"/>
            <a:ext cx="9870480" cy="1325160"/>
          </a:xfrm>
          <a:prstGeom prst="rect">
            <a:avLst/>
          </a:prstGeom>
          <a:noFill/>
          <a:ln>
            <a:noFill/>
          </a:ln>
        </p:spPr>
        <p:txBody>
          <a:bodyPr anchor="ctr"/>
          <a:lstStyle/>
          <a:p>
            <a:pPr>
              <a:lnSpc>
                <a:spcPct val="90000"/>
              </a:lnSpc>
            </a:pPr>
            <a:r>
              <a:rPr lang="fr-FR" sz="4400" b="1" strike="noStrike" spc="-1" dirty="0" smtClean="0">
                <a:solidFill>
                  <a:srgbClr val="FFFFFF"/>
                </a:solidFill>
                <a:latin typeface="Calibri Light"/>
              </a:rPr>
              <a:t>Introduction</a:t>
            </a:r>
            <a:endParaRPr lang="fr-FR" sz="4400" b="0" strike="noStrike" spc="-1" dirty="0">
              <a:solidFill>
                <a:srgbClr val="000000"/>
              </a:solidFill>
              <a:latin typeface="Calibri"/>
            </a:endParaRPr>
          </a:p>
        </p:txBody>
      </p:sp>
      <p:pic>
        <p:nvPicPr>
          <p:cNvPr id="147" name="Image 12"/>
          <p:cNvPicPr/>
          <p:nvPr/>
        </p:nvPicPr>
        <p:blipFill>
          <a:blip r:embed="rId3"/>
          <a:stretch/>
        </p:blipFill>
        <p:spPr>
          <a:xfrm>
            <a:off x="9299880" y="0"/>
            <a:ext cx="2891880" cy="1604880"/>
          </a:xfrm>
          <a:prstGeom prst="rect">
            <a:avLst/>
          </a:prstGeom>
          <a:ln>
            <a:noFill/>
          </a:ln>
          <a:effectLst>
            <a:softEdge rad="660400"/>
          </a:effectLst>
        </p:spPr>
      </p:pic>
      <p:sp>
        <p:nvSpPr>
          <p:cNvPr id="149" name="TextShape 4"/>
          <p:cNvSpPr txBox="1"/>
          <p:nvPr/>
        </p:nvSpPr>
        <p:spPr>
          <a:xfrm>
            <a:off x="8610480" y="6356520"/>
            <a:ext cx="2742840" cy="364680"/>
          </a:xfrm>
          <a:prstGeom prst="rect">
            <a:avLst/>
          </a:prstGeom>
          <a:noFill/>
          <a:ln>
            <a:noFill/>
          </a:ln>
        </p:spPr>
        <p:txBody>
          <a:bodyPr anchor="ctr"/>
          <a:lstStyle/>
          <a:p>
            <a:pPr algn="r">
              <a:lnSpc>
                <a:spcPct val="100000"/>
              </a:lnSpc>
            </a:pPr>
            <a:fld id="{BE369FA1-F5CF-4ECB-81F8-704A698FEDD2}" type="slidenum">
              <a:rPr lang="fr-FR" sz="1200" b="0" strike="noStrike" spc="-1">
                <a:solidFill>
                  <a:srgbClr val="FFFFFF"/>
                </a:solidFill>
                <a:latin typeface="Calibri"/>
              </a:rPr>
              <a:t>3</a:t>
            </a:fld>
            <a:endParaRPr lang="fr-FR" sz="1200" b="0" strike="noStrike" spc="-1">
              <a:latin typeface="Times New Roman"/>
            </a:endParaRPr>
          </a:p>
        </p:txBody>
      </p:sp>
      <p:sp>
        <p:nvSpPr>
          <p:cNvPr id="6" name="TextShape 1"/>
          <p:cNvSpPr txBox="1"/>
          <p:nvPr/>
        </p:nvSpPr>
        <p:spPr>
          <a:xfrm>
            <a:off x="1072731" y="1877438"/>
            <a:ext cx="10746375" cy="4727643"/>
          </a:xfrm>
          <a:prstGeom prst="rect">
            <a:avLst/>
          </a:prstGeom>
          <a:noFill/>
          <a:ln>
            <a:noFill/>
          </a:ln>
        </p:spPr>
        <p:txBody>
          <a:bodyPr anchor="ctr"/>
          <a:lstStyle/>
          <a:p>
            <a:pPr>
              <a:lnSpc>
                <a:spcPct val="90000"/>
              </a:lnSpc>
              <a:spcAft>
                <a:spcPts val="1200"/>
              </a:spcAft>
            </a:pPr>
            <a:r>
              <a:rPr lang="fr-FR" sz="2800" u="sng" spc="-1" dirty="0" smtClean="0">
                <a:solidFill>
                  <a:schemeClr val="bg1"/>
                </a:solidFill>
                <a:latin typeface="Calibri"/>
              </a:rPr>
              <a:t>Objectif :</a:t>
            </a:r>
          </a:p>
          <a:p>
            <a:pPr marL="800100" lvl="1" indent="-342900">
              <a:lnSpc>
                <a:spcPct val="90000"/>
              </a:lnSpc>
              <a:buFont typeface="Wingdings" panose="05000000000000000000" pitchFamily="2" charset="2"/>
              <a:buChar char="§"/>
            </a:pPr>
            <a:r>
              <a:rPr lang="fr-FR" sz="2000" spc="-1" dirty="0" smtClean="0">
                <a:solidFill>
                  <a:srgbClr val="FFFFFF"/>
                </a:solidFill>
              </a:rPr>
              <a:t>C</a:t>
            </a:r>
            <a:r>
              <a:rPr lang="fr-FR" sz="2000" spc="-1" dirty="0" smtClean="0">
                <a:solidFill>
                  <a:srgbClr val="FFFFFF"/>
                </a:solidFill>
              </a:rPr>
              <a:t>oncevoir </a:t>
            </a:r>
            <a:r>
              <a:rPr lang="fr-FR" sz="2000" spc="-1" dirty="0">
                <a:solidFill>
                  <a:srgbClr val="FFFFFF"/>
                </a:solidFill>
              </a:rPr>
              <a:t>et construire </a:t>
            </a:r>
            <a:r>
              <a:rPr lang="fr-FR" sz="2000" spc="-1" dirty="0" smtClean="0">
                <a:solidFill>
                  <a:srgbClr val="FFFFFF"/>
                </a:solidFill>
              </a:rPr>
              <a:t>une station </a:t>
            </a:r>
            <a:r>
              <a:rPr lang="fr-FR" sz="2000" spc="-1" dirty="0">
                <a:solidFill>
                  <a:srgbClr val="FFFFFF"/>
                </a:solidFill>
              </a:rPr>
              <a:t>sol de suivi et de communication pour </a:t>
            </a:r>
            <a:r>
              <a:rPr lang="fr-FR" sz="2000" spc="-1" dirty="0" smtClean="0">
                <a:solidFill>
                  <a:srgbClr val="FFFFFF"/>
                </a:solidFill>
              </a:rPr>
              <a:t>satellites,</a:t>
            </a:r>
          </a:p>
          <a:p>
            <a:pPr lvl="1">
              <a:lnSpc>
                <a:spcPct val="90000"/>
              </a:lnSpc>
            </a:pPr>
            <a:r>
              <a:rPr lang="fr-FR" sz="2000" spc="-1" dirty="0">
                <a:solidFill>
                  <a:srgbClr val="FFFFFF"/>
                </a:solidFill>
              </a:rPr>
              <a:t>	</a:t>
            </a:r>
            <a:r>
              <a:rPr lang="fr-FR" sz="2000" spc="-1" dirty="0" smtClean="0">
                <a:solidFill>
                  <a:srgbClr val="FFFFFF"/>
                </a:solidFill>
              </a:rPr>
              <a:t>et en particulier, le futur </a:t>
            </a:r>
            <a:r>
              <a:rPr lang="fr-FR" sz="2000" spc="-1" dirty="0" err="1" smtClean="0">
                <a:solidFill>
                  <a:srgbClr val="FFFFFF"/>
                </a:solidFill>
              </a:rPr>
              <a:t>cubesat</a:t>
            </a:r>
            <a:r>
              <a:rPr lang="fr-FR" sz="2000" spc="-1" dirty="0" smtClean="0">
                <a:solidFill>
                  <a:srgbClr val="FFFFFF"/>
                </a:solidFill>
              </a:rPr>
              <a:t> de Supsat</a:t>
            </a:r>
          </a:p>
          <a:p>
            <a:pPr marL="342900" indent="-342900">
              <a:lnSpc>
                <a:spcPct val="90000"/>
              </a:lnSpc>
              <a:buFont typeface="Wingdings" panose="05000000000000000000" pitchFamily="2" charset="2"/>
              <a:buChar char="§"/>
            </a:pPr>
            <a:endParaRPr lang="fr-FR" sz="2000" spc="-1" dirty="0" smtClean="0">
              <a:solidFill>
                <a:srgbClr val="FFFFFF"/>
              </a:solidFill>
            </a:endParaRPr>
          </a:p>
          <a:p>
            <a:pPr>
              <a:lnSpc>
                <a:spcPct val="90000"/>
              </a:lnSpc>
              <a:spcAft>
                <a:spcPts val="1200"/>
              </a:spcAft>
            </a:pPr>
            <a:r>
              <a:rPr lang="fr-FR" sz="2800" u="sng" spc="-1" dirty="0" smtClean="0">
                <a:solidFill>
                  <a:schemeClr val="bg1"/>
                </a:solidFill>
                <a:latin typeface="Calibri"/>
              </a:rPr>
              <a:t>Subdivisions :</a:t>
            </a:r>
            <a:endParaRPr lang="fr-FR" sz="2800" u="sng" spc="-1" dirty="0">
              <a:solidFill>
                <a:schemeClr val="bg1"/>
              </a:solidFill>
              <a:latin typeface="Calibri"/>
            </a:endParaRPr>
          </a:p>
          <a:p>
            <a:pPr marL="800100" lvl="1" indent="-342900">
              <a:lnSpc>
                <a:spcPct val="90000"/>
              </a:lnSpc>
              <a:spcAft>
                <a:spcPts val="600"/>
              </a:spcAft>
              <a:buFont typeface="Wingdings" panose="05000000000000000000" pitchFamily="2" charset="2"/>
              <a:buChar char="§"/>
            </a:pPr>
            <a:r>
              <a:rPr lang="fr-FR" sz="2000" spc="-1" dirty="0" smtClean="0">
                <a:solidFill>
                  <a:srgbClr val="FFFFFF"/>
                </a:solidFill>
              </a:rPr>
              <a:t>Aspects mécaniques et logiciels permettant le suivi automatisé du </a:t>
            </a:r>
            <a:r>
              <a:rPr lang="fr-FR" sz="2000" spc="-1" dirty="0" err="1" smtClean="0">
                <a:solidFill>
                  <a:srgbClr val="FFFFFF"/>
                </a:solidFill>
              </a:rPr>
              <a:t>cubesat</a:t>
            </a:r>
            <a:endParaRPr lang="fr-FR" sz="2000" spc="-1" dirty="0">
              <a:solidFill>
                <a:srgbClr val="FFFFFF"/>
              </a:solidFill>
            </a:endParaRPr>
          </a:p>
          <a:p>
            <a:pPr marL="800100" lvl="1" indent="-342900">
              <a:lnSpc>
                <a:spcPct val="90000"/>
              </a:lnSpc>
              <a:buFont typeface="Wingdings" panose="05000000000000000000" pitchFamily="2" charset="2"/>
              <a:buChar char="§"/>
            </a:pPr>
            <a:r>
              <a:rPr lang="fr-FR" sz="2000" spc="-1" dirty="0" smtClean="0">
                <a:solidFill>
                  <a:srgbClr val="FFFFFF"/>
                </a:solidFill>
              </a:rPr>
              <a:t>Aspects d’émission et réception de données : antenne et circuit radiofréquence</a:t>
            </a:r>
          </a:p>
          <a:p>
            <a:pPr>
              <a:lnSpc>
                <a:spcPct val="90000"/>
              </a:lnSpc>
            </a:pPr>
            <a:endParaRPr lang="fr-FR" sz="2000" spc="-1" dirty="0">
              <a:solidFill>
                <a:srgbClr val="FFFFFF"/>
              </a:solidFill>
            </a:endParaRPr>
          </a:p>
          <a:p>
            <a:pPr>
              <a:lnSpc>
                <a:spcPct val="90000"/>
              </a:lnSpc>
              <a:spcAft>
                <a:spcPts val="1200"/>
              </a:spcAft>
            </a:pPr>
            <a:r>
              <a:rPr lang="fr-FR" sz="2800" u="sng" spc="-1" dirty="0">
                <a:solidFill>
                  <a:schemeClr val="bg1"/>
                </a:solidFill>
                <a:latin typeface="Calibri"/>
              </a:rPr>
              <a:t>Bases :</a:t>
            </a:r>
            <a:endParaRPr lang="fr-FR" sz="2800" u="sng" spc="-1" dirty="0">
              <a:solidFill>
                <a:schemeClr val="bg1"/>
              </a:solidFill>
              <a:latin typeface="Calibri"/>
            </a:endParaRPr>
          </a:p>
          <a:p>
            <a:pPr marL="800100" lvl="1" indent="-342900">
              <a:lnSpc>
                <a:spcPct val="90000"/>
              </a:lnSpc>
              <a:buFont typeface="Wingdings" panose="05000000000000000000" pitchFamily="2" charset="2"/>
              <a:buChar char="§"/>
            </a:pPr>
            <a:r>
              <a:rPr lang="fr-FR" sz="2000" spc="-1" dirty="0" smtClean="0">
                <a:solidFill>
                  <a:srgbClr val="FFFFFF"/>
                </a:solidFill>
              </a:rPr>
              <a:t>Commencé en projet l’an dernier</a:t>
            </a:r>
          </a:p>
          <a:p>
            <a:pPr marL="800100" lvl="1" indent="-342900">
              <a:lnSpc>
                <a:spcPct val="90000"/>
              </a:lnSpc>
              <a:buFont typeface="Wingdings" panose="05000000000000000000" pitchFamily="2" charset="2"/>
              <a:buChar char="§"/>
            </a:pPr>
            <a:r>
              <a:rPr lang="fr-FR" sz="2000" spc="-1" dirty="0" smtClean="0">
                <a:solidFill>
                  <a:srgbClr val="FFFFFF"/>
                </a:solidFill>
              </a:rPr>
              <a:t>Utilisation de la structure fabriquée</a:t>
            </a:r>
            <a:endParaRPr lang="fr-FR" sz="2000" spc="-1" dirty="0">
              <a:solidFill>
                <a:srgbClr val="FFFFFF"/>
              </a:solidFill>
            </a:endParaRPr>
          </a:p>
          <a:p>
            <a:pPr>
              <a:lnSpc>
                <a:spcPct val="90000"/>
              </a:lnSpc>
            </a:pPr>
            <a:r>
              <a:rPr lang="fr-FR" sz="2000" b="0" strike="noStrike" spc="-1" dirty="0" smtClean="0">
                <a:solidFill>
                  <a:schemeClr val="bg1"/>
                </a:solidFill>
                <a:latin typeface="Calibri"/>
              </a:rPr>
              <a:t>	       </a:t>
            </a:r>
            <a:endParaRPr lang="fr-FR" sz="2000" b="0" strike="noStrike" spc="-1" dirty="0">
              <a:solidFill>
                <a:schemeClr val="bg1"/>
              </a:solidFill>
              <a:latin typeface="Calibri"/>
            </a:endParaRPr>
          </a:p>
        </p:txBody>
      </p:sp>
    </p:spTree>
    <p:extLst>
      <p:ext uri="{BB962C8B-B14F-4D97-AF65-F5344CB8AC3E}">
        <p14:creationId xmlns:p14="http://schemas.microsoft.com/office/powerpoint/2010/main" val="33136483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76"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E749C1E2-C336-49C1-9248-63770B54D138}" type="slidenum">
              <a:rPr lang="fr-FR" sz="1200" spc="-1">
                <a:solidFill>
                  <a:srgbClr val="FFFFFF"/>
                </a:solidFill>
                <a:latin typeface="Calibri"/>
              </a:rPr>
              <a:pPr algn="r"/>
              <a:t>30</a:t>
            </a:fld>
            <a:endParaRPr lang="fr-FR" sz="1200" spc="-1">
              <a:solidFill>
                <a:prstClr val="black"/>
              </a:solidFill>
            </a:endParaRPr>
          </a:p>
        </p:txBody>
      </p:sp>
      <p:pic>
        <p:nvPicPr>
          <p:cNvPr id="377" name="Image 8"/>
          <p:cNvPicPr/>
          <p:nvPr/>
        </p:nvPicPr>
        <p:blipFill>
          <a:blip r:embed="rId2"/>
          <a:srcRect t="7559" r="23847" b="9907"/>
          <a:stretch/>
        </p:blipFill>
        <p:spPr>
          <a:xfrm>
            <a:off x="0" y="0"/>
            <a:ext cx="1159560" cy="2495880"/>
          </a:xfrm>
          <a:prstGeom prst="rect">
            <a:avLst/>
          </a:prstGeom>
          <a:ln>
            <a:noFill/>
          </a:ln>
        </p:spPr>
      </p:pic>
      <p:pic>
        <p:nvPicPr>
          <p:cNvPr id="378" name="Image 9"/>
          <p:cNvPicPr/>
          <p:nvPr/>
        </p:nvPicPr>
        <p:blipFill>
          <a:blip r:embed="rId3"/>
          <a:stretch/>
        </p:blipFill>
        <p:spPr>
          <a:xfrm>
            <a:off x="9299880" y="0"/>
            <a:ext cx="2891160" cy="1604160"/>
          </a:xfrm>
          <a:prstGeom prst="rect">
            <a:avLst/>
          </a:prstGeom>
          <a:ln>
            <a:noFill/>
          </a:ln>
          <a:effectLst>
            <a:softEdge rad="660400"/>
          </a:effectLst>
        </p:spPr>
      </p:pic>
      <p:sp>
        <p:nvSpPr>
          <p:cNvPr id="379"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a:solidFill>
                  <a:srgbClr val="FFFFFF"/>
                </a:solidFill>
                <a:latin typeface="Calibri"/>
              </a:rPr>
              <a:t>Choix de </a:t>
            </a:r>
            <a:r>
              <a:rPr lang="fr-FR" sz="2800" i="1" spc="-1" dirty="0" smtClean="0">
                <a:solidFill>
                  <a:srgbClr val="FFFFFF"/>
                </a:solidFill>
                <a:latin typeface="Calibri"/>
              </a:rPr>
              <a:t>l’antenne</a:t>
            </a:r>
            <a:endParaRPr lang="fr-FR" sz="2800" spc="-1" dirty="0">
              <a:solidFill>
                <a:prstClr val="black"/>
              </a:solidFill>
            </a:endParaRPr>
          </a:p>
        </p:txBody>
      </p:sp>
      <p:sp>
        <p:nvSpPr>
          <p:cNvPr id="380" name="CustomShape 4"/>
          <p:cNvSpPr/>
          <p:nvPr/>
        </p:nvSpPr>
        <p:spPr>
          <a:xfrm>
            <a:off x="999360" y="3031200"/>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Choix de l’antenne </a:t>
            </a:r>
            <a:r>
              <a:rPr lang="fr-FR" sz="2800" i="1" spc="-1" dirty="0" smtClean="0">
                <a:solidFill>
                  <a:srgbClr val="FFFFFF"/>
                </a:solidFill>
                <a:latin typeface="Calibri"/>
              </a:rPr>
              <a:t>:</a:t>
            </a:r>
          </a:p>
          <a:p>
            <a:pPr marL="360">
              <a:lnSpc>
                <a:spcPct val="90000"/>
              </a:lnSpc>
              <a:spcBef>
                <a:spcPts val="1001"/>
              </a:spcBef>
            </a:pPr>
            <a:endParaRPr lang="fr-FR" sz="2800" spc="-1" dirty="0">
              <a:solidFill>
                <a:prstClr val="black"/>
              </a:solidFill>
            </a:endParaRPr>
          </a:p>
          <a:p>
            <a:pPr marL="457560" lvl="1">
              <a:lnSpc>
                <a:spcPct val="90000"/>
              </a:lnSpc>
              <a:spcBef>
                <a:spcPts val="1001"/>
              </a:spcBef>
            </a:pPr>
            <a:r>
              <a:rPr lang="fr-FR" sz="2000" i="1" spc="-1" dirty="0">
                <a:solidFill>
                  <a:srgbClr val="FFFFFF"/>
                </a:solidFill>
                <a:latin typeface="Calibri"/>
              </a:rPr>
              <a:t>-Antenne </a:t>
            </a:r>
            <a:r>
              <a:rPr lang="fr-FR" sz="2000" i="1" spc="-1" dirty="0" err="1">
                <a:solidFill>
                  <a:srgbClr val="FFFFFF"/>
                </a:solidFill>
                <a:latin typeface="Calibri"/>
              </a:rPr>
              <a:t>c</a:t>
            </a:r>
            <a:r>
              <a:rPr lang="fr-FR" sz="2000" i="1" spc="-1" dirty="0" err="1" smtClean="0">
                <a:solidFill>
                  <a:srgbClr val="FFFFFF"/>
                </a:solidFill>
                <a:latin typeface="Calibri"/>
              </a:rPr>
              <a:t>rossed-Yagi</a:t>
            </a:r>
            <a:endParaRPr lang="fr-FR" sz="2000" spc="-1" dirty="0">
              <a:solidFill>
                <a:prstClr val="black"/>
              </a:solidFill>
            </a:endParaRPr>
          </a:p>
          <a:p>
            <a:pPr marL="457560" lvl="1">
              <a:lnSpc>
                <a:spcPct val="90000"/>
              </a:lnSpc>
              <a:spcBef>
                <a:spcPts val="1001"/>
              </a:spcBef>
            </a:pPr>
            <a:r>
              <a:rPr lang="fr-FR" sz="2000" i="1" spc="-1" dirty="0">
                <a:solidFill>
                  <a:srgbClr val="FFFFFF"/>
                </a:solidFill>
                <a:latin typeface="Calibri"/>
              </a:rPr>
              <a:t>-Antenne hélicoïdale</a:t>
            </a:r>
            <a:endParaRPr lang="fr-FR" sz="2000" spc="-1" dirty="0">
              <a:solidFill>
                <a:prstClr val="black"/>
              </a:solidFill>
            </a:endParaRPr>
          </a:p>
          <a:p>
            <a:pPr marL="457560" lvl="1">
              <a:lnSpc>
                <a:spcPct val="90000"/>
              </a:lnSpc>
              <a:spcBef>
                <a:spcPts val="1001"/>
              </a:spcBef>
            </a:pPr>
            <a:r>
              <a:rPr lang="fr-FR" sz="2000" i="1" spc="-1" dirty="0">
                <a:solidFill>
                  <a:srgbClr val="FFFFFF"/>
                </a:solidFill>
                <a:latin typeface="Calibri"/>
              </a:rPr>
              <a:t>-Antenne </a:t>
            </a:r>
            <a:r>
              <a:rPr lang="fr-FR" sz="2000" i="1" spc="-1" dirty="0" smtClean="0">
                <a:solidFill>
                  <a:srgbClr val="FFFFFF"/>
                </a:solidFill>
                <a:latin typeface="Calibri"/>
              </a:rPr>
              <a:t>patch</a:t>
            </a:r>
            <a:endParaRPr lang="fr-FR" sz="2000" spc="-1" dirty="0">
              <a:solidFill>
                <a:prstClr val="black"/>
              </a:solidFill>
            </a:endParaRPr>
          </a:p>
        </p:txBody>
      </p:sp>
      <p:pic>
        <p:nvPicPr>
          <p:cNvPr id="381" name="Image 380"/>
          <p:cNvPicPr/>
          <p:nvPr/>
        </p:nvPicPr>
        <p:blipFill>
          <a:blip r:embed="rId4"/>
          <a:stretch/>
        </p:blipFill>
        <p:spPr>
          <a:xfrm>
            <a:off x="6095340" y="1710365"/>
            <a:ext cx="3809520" cy="2018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82" name="Image 381"/>
          <p:cNvPicPr/>
          <p:nvPr/>
        </p:nvPicPr>
        <p:blipFill rotWithShape="1">
          <a:blip r:embed="rId5"/>
          <a:srcRect t="11232" b="24788"/>
          <a:stretch/>
        </p:blipFill>
        <p:spPr>
          <a:xfrm>
            <a:off x="5003311" y="4593998"/>
            <a:ext cx="3148468" cy="1274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0" name="Picture 2" descr="RÃ©sultat de recherche d'images pour &quot;antenna patch&quot;"/>
          <p:cNvPicPr>
            <a:picLocks noChangeAspect="1" noChangeArrowheads="1"/>
          </p:cNvPicPr>
          <p:nvPr/>
        </p:nvPicPr>
        <p:blipFill rotWithShape="1">
          <a:blip r:embed="rId6">
            <a:extLst>
              <a:ext uri="{28A0092B-C50C-407E-A947-70E740481C1C}">
                <a14:useLocalDpi xmlns:a14="http://schemas.microsoft.com/office/drawing/2010/main" val="0"/>
              </a:ext>
            </a:extLst>
          </a:blip>
          <a:srcRect l="11415" t="8023" r="21541"/>
          <a:stretch/>
        </p:blipFill>
        <p:spPr bwMode="auto">
          <a:xfrm>
            <a:off x="8610480" y="4146845"/>
            <a:ext cx="3216553" cy="19935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14704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84"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714B16CE-AD97-4214-986E-7AE9EDB07792}" type="slidenum">
              <a:rPr lang="fr-FR" sz="1200" spc="-1">
                <a:solidFill>
                  <a:srgbClr val="FFFFFF"/>
                </a:solidFill>
                <a:latin typeface="Calibri"/>
              </a:rPr>
              <a:pPr algn="r"/>
              <a:t>31</a:t>
            </a:fld>
            <a:endParaRPr lang="fr-FR" sz="1200" spc="-1">
              <a:solidFill>
                <a:prstClr val="black"/>
              </a:solidFill>
            </a:endParaRPr>
          </a:p>
        </p:txBody>
      </p:sp>
      <p:pic>
        <p:nvPicPr>
          <p:cNvPr id="385" name="Image 8"/>
          <p:cNvPicPr/>
          <p:nvPr/>
        </p:nvPicPr>
        <p:blipFill>
          <a:blip r:embed="rId2"/>
          <a:srcRect t="7559" r="23847" b="9907"/>
          <a:stretch/>
        </p:blipFill>
        <p:spPr>
          <a:xfrm>
            <a:off x="0" y="0"/>
            <a:ext cx="1159560" cy="2495880"/>
          </a:xfrm>
          <a:prstGeom prst="rect">
            <a:avLst/>
          </a:prstGeom>
          <a:ln>
            <a:noFill/>
          </a:ln>
        </p:spPr>
      </p:pic>
      <p:pic>
        <p:nvPicPr>
          <p:cNvPr id="386" name="Image 9"/>
          <p:cNvPicPr/>
          <p:nvPr/>
        </p:nvPicPr>
        <p:blipFill>
          <a:blip r:embed="rId3"/>
          <a:stretch/>
        </p:blipFill>
        <p:spPr>
          <a:xfrm>
            <a:off x="9299880" y="0"/>
            <a:ext cx="2891160" cy="1604160"/>
          </a:xfrm>
          <a:prstGeom prst="rect">
            <a:avLst/>
          </a:prstGeom>
          <a:ln>
            <a:noFill/>
          </a:ln>
          <a:effectLst>
            <a:softEdge rad="660400"/>
          </a:effectLst>
        </p:spPr>
      </p:pic>
      <p:sp>
        <p:nvSpPr>
          <p:cNvPr id="387"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a:solidFill>
                  <a:srgbClr val="FFFFFF"/>
                </a:solidFill>
                <a:latin typeface="Calibri"/>
              </a:rPr>
              <a:t>Choix de l’antenne</a:t>
            </a:r>
            <a:endParaRPr lang="fr-FR" sz="2800" spc="-1" dirty="0">
              <a:solidFill>
                <a:prstClr val="black"/>
              </a:solidFill>
            </a:endParaRPr>
          </a:p>
        </p:txBody>
      </p:sp>
      <p:sp>
        <p:nvSpPr>
          <p:cNvPr id="388" name="CustomShape 4"/>
          <p:cNvSpPr/>
          <p:nvPr/>
        </p:nvSpPr>
        <p:spPr>
          <a:xfrm>
            <a:off x="792000" y="2304000"/>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000" spc="-1" dirty="0" smtClean="0">
                <a:solidFill>
                  <a:srgbClr val="FFFFFF"/>
                </a:solidFill>
                <a:latin typeface="Calibri"/>
              </a:rPr>
              <a:t>Dimensionnement p</a:t>
            </a:r>
            <a:r>
              <a:rPr lang="fr-FR" sz="2000" spc="-1" dirty="0" smtClean="0">
                <a:solidFill>
                  <a:srgbClr val="FFFFFF"/>
                </a:solidFill>
                <a:latin typeface="Calibri"/>
              </a:rPr>
              <a:t>our </a:t>
            </a:r>
            <a:r>
              <a:rPr lang="fr-FR" sz="2000" spc="-1" dirty="0">
                <a:solidFill>
                  <a:srgbClr val="FFFFFF"/>
                </a:solidFill>
                <a:latin typeface="Calibri"/>
              </a:rPr>
              <a:t>un réseau d’antenne patch à </a:t>
            </a:r>
            <a:r>
              <a:rPr lang="fr-FR" sz="2000" spc="-1" dirty="0" smtClean="0">
                <a:solidFill>
                  <a:srgbClr val="FFFFFF"/>
                </a:solidFill>
                <a:latin typeface="Calibri"/>
              </a:rPr>
              <a:t>433,5 </a:t>
            </a:r>
            <a:r>
              <a:rPr lang="fr-FR" sz="2000" spc="-1" dirty="0">
                <a:solidFill>
                  <a:srgbClr val="FFFFFF"/>
                </a:solidFill>
                <a:latin typeface="Calibri"/>
              </a:rPr>
              <a:t>MHz</a:t>
            </a:r>
            <a:endParaRPr lang="fr-FR" sz="2000" spc="-1" dirty="0">
              <a:solidFill>
                <a:prstClr val="black"/>
              </a:solidFill>
            </a:endParaRPr>
          </a:p>
        </p:txBody>
      </p:sp>
      <p:grpSp>
        <p:nvGrpSpPr>
          <p:cNvPr id="5" name="Groupe 4"/>
          <p:cNvGrpSpPr/>
          <p:nvPr/>
        </p:nvGrpSpPr>
        <p:grpSpPr>
          <a:xfrm>
            <a:off x="1023373" y="5320446"/>
            <a:ext cx="6694772" cy="1314186"/>
            <a:chOff x="503894" y="3077367"/>
            <a:chExt cx="6694772" cy="1314186"/>
          </a:xfrm>
        </p:grpSpPr>
        <p:sp>
          <p:nvSpPr>
            <p:cNvPr id="4" name="Rectangle 3"/>
            <p:cNvSpPr/>
            <p:nvPr/>
          </p:nvSpPr>
          <p:spPr>
            <a:xfrm>
              <a:off x="503894" y="3077367"/>
              <a:ext cx="6694772" cy="13141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9" name="Image 360"/>
            <p:cNvPicPr/>
            <p:nvPr/>
          </p:nvPicPr>
          <p:blipFill>
            <a:blip r:embed="rId4"/>
            <a:stretch/>
          </p:blipFill>
          <p:spPr>
            <a:xfrm rot="21583800">
              <a:off x="504202" y="3093126"/>
              <a:ext cx="6691478" cy="12826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7" name="Groupe 6"/>
          <p:cNvGrpSpPr/>
          <p:nvPr/>
        </p:nvGrpSpPr>
        <p:grpSpPr>
          <a:xfrm>
            <a:off x="2718077" y="2780838"/>
            <a:ext cx="2665379" cy="2276272"/>
            <a:chOff x="1887166" y="3842426"/>
            <a:chExt cx="2665379" cy="2276272"/>
          </a:xfrm>
        </p:grpSpPr>
        <p:sp>
          <p:nvSpPr>
            <p:cNvPr id="6" name="Rectangle 5"/>
            <p:cNvSpPr/>
            <p:nvPr/>
          </p:nvSpPr>
          <p:spPr>
            <a:xfrm>
              <a:off x="1887166" y="3842426"/>
              <a:ext cx="2665379" cy="22762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0" name="Image 361"/>
            <p:cNvPicPr/>
            <p:nvPr/>
          </p:nvPicPr>
          <p:blipFill>
            <a:blip r:embed="rId5"/>
            <a:stretch/>
          </p:blipFill>
          <p:spPr>
            <a:xfrm>
              <a:off x="1895270" y="3864960"/>
              <a:ext cx="2644200" cy="2234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grpSp>
        <p:nvGrpSpPr>
          <p:cNvPr id="3" name="Groupe 2"/>
          <p:cNvGrpSpPr/>
          <p:nvPr/>
        </p:nvGrpSpPr>
        <p:grpSpPr>
          <a:xfrm>
            <a:off x="8395931" y="2233780"/>
            <a:ext cx="3229583" cy="3113280"/>
            <a:chOff x="7315200" y="3169048"/>
            <a:chExt cx="3229583" cy="3113280"/>
          </a:xfrm>
        </p:grpSpPr>
        <p:sp>
          <p:nvSpPr>
            <p:cNvPr id="2" name="Rectangle 1"/>
            <p:cNvSpPr/>
            <p:nvPr/>
          </p:nvSpPr>
          <p:spPr>
            <a:xfrm>
              <a:off x="7315200" y="3169048"/>
              <a:ext cx="3229583" cy="31132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1" name="Image 362"/>
            <p:cNvPicPr/>
            <p:nvPr/>
          </p:nvPicPr>
          <p:blipFill>
            <a:blip r:embed="rId6"/>
            <a:stretch/>
          </p:blipFill>
          <p:spPr>
            <a:xfrm>
              <a:off x="7344000" y="3207960"/>
              <a:ext cx="3170520" cy="30556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392" name="CustomShape 5"/>
          <p:cNvSpPr/>
          <p:nvPr/>
        </p:nvSpPr>
        <p:spPr>
          <a:xfrm>
            <a:off x="8823443" y="5367260"/>
            <a:ext cx="2373096" cy="35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60" algn="ctr">
              <a:lnSpc>
                <a:spcPct val="90000"/>
              </a:lnSpc>
              <a:spcBef>
                <a:spcPts val="1001"/>
              </a:spcBef>
            </a:pPr>
            <a:r>
              <a:rPr lang="fr-FR" sz="2000" i="1" spc="-1" dirty="0">
                <a:solidFill>
                  <a:srgbClr val="FFFFFF"/>
                </a:solidFill>
                <a:latin typeface="Calibri"/>
              </a:rPr>
              <a:t>Réseau </a:t>
            </a:r>
            <a:r>
              <a:rPr lang="fr-FR" sz="2000" i="1" spc="-1" dirty="0" smtClean="0">
                <a:solidFill>
                  <a:srgbClr val="FFFFFF"/>
                </a:solidFill>
                <a:latin typeface="Calibri"/>
              </a:rPr>
              <a:t>de 4 </a:t>
            </a:r>
            <a:r>
              <a:rPr lang="fr-FR" sz="2000" i="1" spc="-1" dirty="0">
                <a:solidFill>
                  <a:srgbClr val="FFFFFF"/>
                </a:solidFill>
                <a:latin typeface="Calibri"/>
              </a:rPr>
              <a:t>patchs</a:t>
            </a:r>
            <a:endParaRPr lang="fr-FR" sz="2000" spc="-1" dirty="0">
              <a:solidFill>
                <a:prstClr val="black"/>
              </a:solidFill>
            </a:endParaRPr>
          </a:p>
        </p:txBody>
      </p:sp>
    </p:spTree>
    <p:extLst>
      <p:ext uri="{BB962C8B-B14F-4D97-AF65-F5344CB8AC3E}">
        <p14:creationId xmlns:p14="http://schemas.microsoft.com/office/powerpoint/2010/main" val="32524354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394"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ABEA4D72-790A-4098-BA5B-9467A2CE40AA}" type="slidenum">
              <a:rPr lang="fr-FR" sz="1200" spc="-1">
                <a:solidFill>
                  <a:srgbClr val="FFFFFF"/>
                </a:solidFill>
                <a:latin typeface="Calibri"/>
              </a:rPr>
              <a:pPr algn="r"/>
              <a:t>32</a:t>
            </a:fld>
            <a:endParaRPr lang="fr-FR" sz="1200" spc="-1">
              <a:solidFill>
                <a:prstClr val="black"/>
              </a:solidFill>
            </a:endParaRPr>
          </a:p>
        </p:txBody>
      </p:sp>
      <p:pic>
        <p:nvPicPr>
          <p:cNvPr id="395" name="Image 8"/>
          <p:cNvPicPr/>
          <p:nvPr/>
        </p:nvPicPr>
        <p:blipFill>
          <a:blip r:embed="rId2"/>
          <a:srcRect t="7559" r="23847" b="9907"/>
          <a:stretch/>
        </p:blipFill>
        <p:spPr>
          <a:xfrm>
            <a:off x="0" y="0"/>
            <a:ext cx="1159560" cy="2495880"/>
          </a:xfrm>
          <a:prstGeom prst="rect">
            <a:avLst/>
          </a:prstGeom>
          <a:ln>
            <a:noFill/>
          </a:ln>
        </p:spPr>
      </p:pic>
      <p:pic>
        <p:nvPicPr>
          <p:cNvPr id="396" name="Image 9"/>
          <p:cNvPicPr/>
          <p:nvPr/>
        </p:nvPicPr>
        <p:blipFill>
          <a:blip r:embed="rId3"/>
          <a:stretch/>
        </p:blipFill>
        <p:spPr>
          <a:xfrm>
            <a:off x="9299880" y="0"/>
            <a:ext cx="2891160" cy="1604160"/>
          </a:xfrm>
          <a:prstGeom prst="rect">
            <a:avLst/>
          </a:prstGeom>
          <a:ln>
            <a:noFill/>
          </a:ln>
          <a:effectLst>
            <a:softEdge rad="660400"/>
          </a:effectLst>
        </p:spPr>
      </p:pic>
      <p:sp>
        <p:nvSpPr>
          <p:cNvPr id="397"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a:solidFill>
                  <a:srgbClr val="FFFFFF"/>
                </a:solidFill>
                <a:latin typeface="Calibri"/>
              </a:rPr>
              <a:t>Choix de l’antenne</a:t>
            </a:r>
            <a:endParaRPr lang="fr-FR" sz="2800" spc="-1" dirty="0">
              <a:solidFill>
                <a:prstClr val="black"/>
              </a:solidFill>
            </a:endParaRPr>
          </a:p>
        </p:txBody>
      </p:sp>
      <p:sp>
        <p:nvSpPr>
          <p:cNvPr id="398" name="CustomShape 4"/>
          <p:cNvSpPr/>
          <p:nvPr/>
        </p:nvSpPr>
        <p:spPr>
          <a:xfrm>
            <a:off x="792000" y="2304000"/>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600" i="1" spc="-1" dirty="0" smtClean="0">
                <a:solidFill>
                  <a:srgbClr val="FFFFFF"/>
                </a:solidFill>
                <a:latin typeface="Calibri"/>
              </a:rPr>
              <a:t>Caractéristiques en s</a:t>
            </a:r>
            <a:r>
              <a:rPr lang="fr-FR" sz="2600" i="1" spc="-1" dirty="0" smtClean="0">
                <a:solidFill>
                  <a:srgbClr val="FFFFFF"/>
                </a:solidFill>
                <a:latin typeface="Calibri"/>
              </a:rPr>
              <a:t>imulation </a:t>
            </a:r>
            <a:r>
              <a:rPr lang="fr-FR" sz="2600" i="1" spc="-1" dirty="0">
                <a:solidFill>
                  <a:srgbClr val="FFFFFF"/>
                </a:solidFill>
                <a:latin typeface="Calibri"/>
              </a:rPr>
              <a:t>sous CST :</a:t>
            </a:r>
            <a:endParaRPr lang="fr-FR" sz="2600" spc="-1" dirty="0">
              <a:solidFill>
                <a:prstClr val="black"/>
              </a:solidFill>
            </a:endParaRPr>
          </a:p>
          <a:p>
            <a:pPr marL="360">
              <a:lnSpc>
                <a:spcPct val="90000"/>
              </a:lnSpc>
              <a:spcBef>
                <a:spcPts val="1001"/>
              </a:spcBef>
            </a:pPr>
            <a:endParaRPr lang="fr-FR" sz="2600" spc="-1" dirty="0">
              <a:solidFill>
                <a:prstClr val="black"/>
              </a:solidFill>
            </a:endParaRPr>
          </a:p>
        </p:txBody>
      </p:sp>
      <p:grpSp>
        <p:nvGrpSpPr>
          <p:cNvPr id="2" name="Groupe 1"/>
          <p:cNvGrpSpPr/>
          <p:nvPr/>
        </p:nvGrpSpPr>
        <p:grpSpPr>
          <a:xfrm>
            <a:off x="898131" y="2773294"/>
            <a:ext cx="5261163" cy="3947186"/>
            <a:chOff x="3528000" y="2688840"/>
            <a:chExt cx="5594040" cy="4175640"/>
          </a:xfrm>
        </p:grpSpPr>
        <p:pic>
          <p:nvPicPr>
            <p:cNvPr id="399" name="Image 370"/>
            <p:cNvPicPr/>
            <p:nvPr/>
          </p:nvPicPr>
          <p:blipFill>
            <a:blip r:embed="rId4"/>
            <a:stretch/>
          </p:blipFill>
          <p:spPr>
            <a:xfrm>
              <a:off x="3528000" y="2688840"/>
              <a:ext cx="5594040" cy="3790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0" name="CustomShape 5"/>
            <p:cNvSpPr/>
            <p:nvPr/>
          </p:nvSpPr>
          <p:spPr>
            <a:xfrm>
              <a:off x="4654183" y="6504840"/>
              <a:ext cx="2882313" cy="35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fontScale="77500" lnSpcReduction="20000"/>
            </a:bodyPr>
            <a:lstStyle/>
            <a:p>
              <a:pPr marL="360" algn="ctr">
                <a:lnSpc>
                  <a:spcPct val="90000"/>
                </a:lnSpc>
                <a:spcBef>
                  <a:spcPts val="1001"/>
                </a:spcBef>
              </a:pPr>
              <a:r>
                <a:rPr lang="fr-FR" sz="2800" i="1" spc="-1" dirty="0">
                  <a:solidFill>
                    <a:srgbClr val="FFFFFF"/>
                  </a:solidFill>
                  <a:latin typeface="Calibri"/>
                </a:rPr>
                <a:t>Adaptation d’entrée</a:t>
              </a:r>
              <a:endParaRPr lang="fr-FR" sz="2800" spc="-1" dirty="0">
                <a:solidFill>
                  <a:prstClr val="black"/>
                </a:solidFill>
              </a:endParaRPr>
            </a:p>
          </p:txBody>
        </p:sp>
      </p:grpSp>
      <p:grpSp>
        <p:nvGrpSpPr>
          <p:cNvPr id="11" name="Groupe 10"/>
          <p:cNvGrpSpPr/>
          <p:nvPr/>
        </p:nvGrpSpPr>
        <p:grpSpPr>
          <a:xfrm>
            <a:off x="6535839" y="2439024"/>
            <a:ext cx="5284800" cy="4266580"/>
            <a:chOff x="3744000" y="2376000"/>
            <a:chExt cx="5284800" cy="4266580"/>
          </a:xfrm>
        </p:grpSpPr>
        <p:pic>
          <p:nvPicPr>
            <p:cNvPr id="12" name="Image 378"/>
            <p:cNvPicPr/>
            <p:nvPr/>
          </p:nvPicPr>
          <p:blipFill>
            <a:blip r:embed="rId5"/>
            <a:stretch/>
          </p:blipFill>
          <p:spPr>
            <a:xfrm>
              <a:off x="3744000" y="2376000"/>
              <a:ext cx="5284800" cy="39081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CustomShape 5"/>
            <p:cNvSpPr/>
            <p:nvPr/>
          </p:nvSpPr>
          <p:spPr>
            <a:xfrm>
              <a:off x="4989064" y="6282940"/>
              <a:ext cx="2794672" cy="359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360" algn="ctr">
                <a:lnSpc>
                  <a:spcPct val="90000"/>
                </a:lnSpc>
                <a:spcBef>
                  <a:spcPts val="1001"/>
                </a:spcBef>
              </a:pPr>
              <a:r>
                <a:rPr lang="fr-FR" sz="2200" i="1" spc="-1" dirty="0">
                  <a:solidFill>
                    <a:srgbClr val="FFFFFF"/>
                  </a:solidFill>
                  <a:latin typeface="Calibri"/>
                </a:rPr>
                <a:t>Rapport d’ellipticité</a:t>
              </a:r>
              <a:endParaRPr lang="fr-FR" sz="2200" spc="-1" dirty="0">
                <a:solidFill>
                  <a:prstClr val="black"/>
                </a:solidFill>
              </a:endParaRPr>
            </a:p>
          </p:txBody>
        </p:sp>
      </p:grpSp>
    </p:spTree>
    <p:extLst>
      <p:ext uri="{BB962C8B-B14F-4D97-AF65-F5344CB8AC3E}">
        <p14:creationId xmlns:p14="http://schemas.microsoft.com/office/powerpoint/2010/main" val="18906837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410"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76FA1E8E-66E1-429F-94C5-5E6782357FA9}" type="slidenum">
              <a:rPr lang="fr-FR" sz="1200" spc="-1">
                <a:solidFill>
                  <a:srgbClr val="FFFFFF"/>
                </a:solidFill>
                <a:latin typeface="Calibri"/>
              </a:rPr>
              <a:pPr algn="r"/>
              <a:t>33</a:t>
            </a:fld>
            <a:endParaRPr lang="fr-FR" sz="1200" spc="-1">
              <a:solidFill>
                <a:prstClr val="black"/>
              </a:solidFill>
            </a:endParaRPr>
          </a:p>
        </p:txBody>
      </p:sp>
      <p:pic>
        <p:nvPicPr>
          <p:cNvPr id="411" name="Image 8"/>
          <p:cNvPicPr/>
          <p:nvPr/>
        </p:nvPicPr>
        <p:blipFill>
          <a:blip r:embed="rId2"/>
          <a:srcRect t="7559" r="23847" b="9907"/>
          <a:stretch/>
        </p:blipFill>
        <p:spPr>
          <a:xfrm>
            <a:off x="0" y="0"/>
            <a:ext cx="1159560" cy="2495880"/>
          </a:xfrm>
          <a:prstGeom prst="rect">
            <a:avLst/>
          </a:prstGeom>
          <a:ln>
            <a:noFill/>
          </a:ln>
        </p:spPr>
      </p:pic>
      <p:pic>
        <p:nvPicPr>
          <p:cNvPr id="412" name="Image 9"/>
          <p:cNvPicPr/>
          <p:nvPr/>
        </p:nvPicPr>
        <p:blipFill>
          <a:blip r:embed="rId3"/>
          <a:stretch/>
        </p:blipFill>
        <p:spPr>
          <a:xfrm>
            <a:off x="9299880" y="0"/>
            <a:ext cx="2891160" cy="1604160"/>
          </a:xfrm>
          <a:prstGeom prst="rect">
            <a:avLst/>
          </a:prstGeom>
          <a:ln>
            <a:noFill/>
          </a:ln>
          <a:effectLst>
            <a:softEdge rad="660400"/>
          </a:effectLst>
        </p:spPr>
      </p:pic>
      <p:sp>
        <p:nvSpPr>
          <p:cNvPr id="413"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a:solidFill>
                  <a:srgbClr val="FFFFFF"/>
                </a:solidFill>
                <a:latin typeface="Calibri"/>
              </a:rPr>
              <a:t>Choix de l’antenne</a:t>
            </a:r>
            <a:endParaRPr lang="fr-FR" sz="2800" spc="-1" dirty="0">
              <a:solidFill>
                <a:prstClr val="black"/>
              </a:solidFill>
            </a:endParaRPr>
          </a:p>
        </p:txBody>
      </p:sp>
      <p:sp>
        <p:nvSpPr>
          <p:cNvPr id="414" name="CustomShape 4"/>
          <p:cNvSpPr/>
          <p:nvPr/>
        </p:nvSpPr>
        <p:spPr>
          <a:xfrm>
            <a:off x="792000" y="2304000"/>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600" i="1" spc="-1" dirty="0" smtClean="0">
                <a:solidFill>
                  <a:srgbClr val="FFFFFF"/>
                </a:solidFill>
                <a:latin typeface="Calibri"/>
              </a:rPr>
              <a:t>Diagramme de gain :</a:t>
            </a:r>
            <a:endParaRPr lang="fr-FR" sz="2600" spc="-1" dirty="0" smtClean="0">
              <a:solidFill>
                <a:prstClr val="black"/>
              </a:solidFill>
            </a:endParaRPr>
          </a:p>
          <a:p>
            <a:pPr marL="360">
              <a:lnSpc>
                <a:spcPct val="90000"/>
              </a:lnSpc>
              <a:spcBef>
                <a:spcPts val="1001"/>
              </a:spcBef>
            </a:pPr>
            <a:endParaRPr lang="fr-FR" sz="2600" spc="-1" dirty="0">
              <a:solidFill>
                <a:prstClr val="black"/>
              </a:solidFill>
            </a:endParaRPr>
          </a:p>
        </p:txBody>
      </p:sp>
      <p:pic>
        <p:nvPicPr>
          <p:cNvPr id="415" name="Image 386"/>
          <p:cNvPicPr/>
          <p:nvPr/>
        </p:nvPicPr>
        <p:blipFill>
          <a:blip r:embed="rId4"/>
          <a:stretch/>
        </p:blipFill>
        <p:spPr>
          <a:xfrm>
            <a:off x="1001949" y="2760480"/>
            <a:ext cx="5923785" cy="396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0" name="Tableau 9"/>
          <p:cNvGraphicFramePr>
            <a:graphicFrameLocks noGrp="1"/>
          </p:cNvGraphicFramePr>
          <p:nvPr>
            <p:extLst>
              <p:ext uri="{D42A27DB-BD31-4B8C-83A1-F6EECF244321}">
                <p14:modId xmlns:p14="http://schemas.microsoft.com/office/powerpoint/2010/main" val="2758384279"/>
              </p:ext>
            </p:extLst>
          </p:nvPr>
        </p:nvGraphicFramePr>
        <p:xfrm>
          <a:off x="7461114" y="3027049"/>
          <a:ext cx="4267330" cy="2403191"/>
        </p:xfrm>
        <a:graphic>
          <a:graphicData uri="http://schemas.openxmlformats.org/drawingml/2006/table">
            <a:tbl>
              <a:tblPr firstRow="1" firstCol="1" bandRow="1">
                <a:tableStyleId>{B301B821-A1FF-4177-AEE7-76D212191A09}</a:tableStyleId>
              </a:tblPr>
              <a:tblGrid>
                <a:gridCol w="1906622"/>
                <a:gridCol w="2360708"/>
              </a:tblGrid>
              <a:tr h="531191">
                <a:tc>
                  <a:txBody>
                    <a:bodyPr/>
                    <a:lstStyle/>
                    <a:p>
                      <a:pPr algn="ctr">
                        <a:lnSpc>
                          <a:spcPct val="107000"/>
                        </a:lnSpc>
                        <a:spcAft>
                          <a:spcPts val="0"/>
                        </a:spcAft>
                      </a:pPr>
                      <a:r>
                        <a:rPr lang="fr-FR" sz="1400" dirty="0">
                          <a:effectLst/>
                        </a:rPr>
                        <a:t>Source de l’imprécision</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a:effectLst/>
                        </a:rPr>
                        <a:t>Ordre de grandeur</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8000">
                <a:tc>
                  <a:txBody>
                    <a:bodyPr/>
                    <a:lstStyle/>
                    <a:p>
                      <a:pPr algn="ctr">
                        <a:lnSpc>
                          <a:spcPct val="107000"/>
                        </a:lnSpc>
                        <a:spcAft>
                          <a:spcPts val="0"/>
                        </a:spcAft>
                      </a:pPr>
                      <a:r>
                        <a:rPr lang="fr-FR" sz="1400" dirty="0">
                          <a:effectLst/>
                        </a:rPr>
                        <a:t>Moteur </a:t>
                      </a:r>
                      <a:r>
                        <a:rPr lang="fr-FR" sz="1400" dirty="0" smtClean="0">
                          <a:effectLst/>
                        </a:rPr>
                        <a:t>pas-à-pas</a:t>
                      </a:r>
                    </a:p>
                  </a:txBody>
                  <a:tcPr marL="68580" marR="68580" marT="0" marB="0" anchor="ctr"/>
                </a:tc>
                <a:tc>
                  <a:txBody>
                    <a:bodyPr/>
                    <a:lstStyle/>
                    <a:p>
                      <a:pPr algn="ctr">
                        <a:lnSpc>
                          <a:spcPct val="107000"/>
                        </a:lnSpc>
                        <a:spcAft>
                          <a:spcPts val="0"/>
                        </a:spcAft>
                      </a:pPr>
                      <a:r>
                        <a:rPr lang="fr-FR" sz="1400">
                          <a:effectLst/>
                        </a:rPr>
                        <a:t>0,03°</a:t>
                      </a:r>
                      <a:endParaRPr lang="fr-FR"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8000">
                <a:tc>
                  <a:txBody>
                    <a:bodyPr/>
                    <a:lstStyle/>
                    <a:p>
                      <a:pPr algn="ctr">
                        <a:lnSpc>
                          <a:spcPct val="107000"/>
                        </a:lnSpc>
                        <a:spcAft>
                          <a:spcPts val="0"/>
                        </a:spcAft>
                      </a:pPr>
                      <a:r>
                        <a:rPr lang="fr-FR" sz="1400" dirty="0">
                          <a:effectLst/>
                        </a:rPr>
                        <a:t>Jeux </a:t>
                      </a:r>
                      <a:r>
                        <a:rPr lang="fr-FR" sz="1400" dirty="0" smtClean="0">
                          <a:effectLst/>
                        </a:rPr>
                        <a:t>mécaniques</a:t>
                      </a:r>
                    </a:p>
                  </a:txBody>
                  <a:tcPr marL="68580" marR="68580" marT="0" marB="0" anchor="ctr"/>
                </a:tc>
                <a:tc>
                  <a:txBody>
                    <a:bodyPr/>
                    <a:lstStyle/>
                    <a:p>
                      <a:pPr algn="ctr">
                        <a:lnSpc>
                          <a:spcPct val="107000"/>
                        </a:lnSpc>
                        <a:spcAft>
                          <a:spcPts val="0"/>
                        </a:spcAft>
                      </a:pPr>
                      <a:r>
                        <a:rPr lang="fr-FR" sz="1400" dirty="0" smtClean="0">
                          <a:effectLst/>
                        </a:rPr>
                        <a:t>1,5°</a:t>
                      </a:r>
                      <a:r>
                        <a:rPr lang="fr-FR" sz="1400" dirty="0">
                          <a:effectLst/>
                        </a:rPr>
                        <a:t>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8000">
                <a:tc>
                  <a:txBody>
                    <a:bodyPr/>
                    <a:lstStyle/>
                    <a:p>
                      <a:pPr algn="ctr">
                        <a:lnSpc>
                          <a:spcPct val="107000"/>
                        </a:lnSpc>
                        <a:spcAft>
                          <a:spcPts val="0"/>
                        </a:spcAft>
                      </a:pPr>
                      <a:r>
                        <a:rPr lang="fr-FR" sz="1400" dirty="0">
                          <a:effectLst/>
                        </a:rPr>
                        <a:t>TLE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0"/>
                        </a:spcAft>
                      </a:pPr>
                      <a:r>
                        <a:rPr lang="fr-FR" sz="1400" dirty="0">
                          <a:effectLst/>
                        </a:rPr>
                        <a:t>0,008° / jour d’ancienneté des TLE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68000">
                <a:tc>
                  <a:txBody>
                    <a:bodyPr/>
                    <a:lstStyle/>
                    <a:p>
                      <a:pPr algn="ctr">
                        <a:lnSpc>
                          <a:spcPct val="107000"/>
                        </a:lnSpc>
                        <a:spcAft>
                          <a:spcPts val="0"/>
                        </a:spcAft>
                      </a:pPr>
                      <a:r>
                        <a:rPr lang="fr-FR" sz="1400" dirty="0">
                          <a:effectLst/>
                        </a:rPr>
                        <a:t>Date et </a:t>
                      </a:r>
                      <a:r>
                        <a:rPr lang="fr-FR" sz="1400" dirty="0" smtClean="0">
                          <a:effectLst/>
                        </a:rPr>
                        <a:t>heure</a:t>
                      </a:r>
                    </a:p>
                  </a:txBody>
                  <a:tcPr marL="68580" marR="68580" marT="0" marB="0" anchor="ctr"/>
                </a:tc>
                <a:tc>
                  <a:txBody>
                    <a:bodyPr/>
                    <a:lstStyle/>
                    <a:p>
                      <a:pPr algn="ctr">
                        <a:lnSpc>
                          <a:spcPct val="107000"/>
                        </a:lnSpc>
                        <a:spcAft>
                          <a:spcPts val="0"/>
                        </a:spcAft>
                      </a:pPr>
                      <a:r>
                        <a:rPr lang="fr-FR" sz="1400" dirty="0">
                          <a:effectLst/>
                        </a:rPr>
                        <a:t>0,06° / seconde d’écart</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bl>
          </a:graphicData>
        </a:graphic>
      </p:graphicFrame>
    </p:spTree>
    <p:extLst>
      <p:ext uri="{BB962C8B-B14F-4D97-AF65-F5344CB8AC3E}">
        <p14:creationId xmlns:p14="http://schemas.microsoft.com/office/powerpoint/2010/main" val="167003331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418"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A5DCE7B4-0506-4A5A-984C-8FC9960126C1}" type="slidenum">
              <a:rPr lang="fr-FR" sz="1200" spc="-1">
                <a:solidFill>
                  <a:srgbClr val="FFFFFF"/>
                </a:solidFill>
                <a:latin typeface="Calibri"/>
              </a:rPr>
              <a:pPr algn="r"/>
              <a:t>34</a:t>
            </a:fld>
            <a:endParaRPr lang="fr-FR" sz="1200" spc="-1">
              <a:solidFill>
                <a:prstClr val="black"/>
              </a:solidFill>
            </a:endParaRPr>
          </a:p>
        </p:txBody>
      </p:sp>
      <p:pic>
        <p:nvPicPr>
          <p:cNvPr id="419" name="Image 8"/>
          <p:cNvPicPr/>
          <p:nvPr/>
        </p:nvPicPr>
        <p:blipFill>
          <a:blip r:embed="rId2"/>
          <a:srcRect t="7559" r="23847" b="9907"/>
          <a:stretch/>
        </p:blipFill>
        <p:spPr>
          <a:xfrm>
            <a:off x="0" y="0"/>
            <a:ext cx="1159560" cy="2495880"/>
          </a:xfrm>
          <a:prstGeom prst="rect">
            <a:avLst/>
          </a:prstGeom>
          <a:ln>
            <a:noFill/>
          </a:ln>
        </p:spPr>
      </p:pic>
      <p:pic>
        <p:nvPicPr>
          <p:cNvPr id="420" name="Image 9"/>
          <p:cNvPicPr/>
          <p:nvPr/>
        </p:nvPicPr>
        <p:blipFill>
          <a:blip r:embed="rId3"/>
          <a:stretch/>
        </p:blipFill>
        <p:spPr>
          <a:xfrm>
            <a:off x="9299880" y="0"/>
            <a:ext cx="2891160" cy="1604160"/>
          </a:xfrm>
          <a:prstGeom prst="rect">
            <a:avLst/>
          </a:prstGeom>
          <a:ln>
            <a:noFill/>
          </a:ln>
          <a:effectLst>
            <a:softEdge rad="660400"/>
          </a:effectLst>
        </p:spPr>
      </p:pic>
      <p:sp>
        <p:nvSpPr>
          <p:cNvPr id="421"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smtClean="0">
                <a:solidFill>
                  <a:srgbClr val="FFFFFF"/>
                </a:solidFill>
                <a:latin typeface="Calibri"/>
              </a:rPr>
              <a:t>Alimentation </a:t>
            </a:r>
            <a:r>
              <a:rPr lang="fr-FR" sz="2800" i="1" spc="-1" dirty="0">
                <a:solidFill>
                  <a:srgbClr val="FFFFFF"/>
                </a:solidFill>
                <a:latin typeface="Calibri"/>
              </a:rPr>
              <a:t>de l’antenne</a:t>
            </a:r>
            <a:endParaRPr lang="fr-FR" sz="2800" spc="-1" dirty="0">
              <a:solidFill>
                <a:prstClr val="black"/>
              </a:solidFill>
            </a:endParaRPr>
          </a:p>
        </p:txBody>
      </p:sp>
      <p:sp>
        <p:nvSpPr>
          <p:cNvPr id="422" name="CustomShape 4"/>
          <p:cNvSpPr/>
          <p:nvPr/>
        </p:nvSpPr>
        <p:spPr>
          <a:xfrm>
            <a:off x="449525" y="2244101"/>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600" i="1" spc="-1" dirty="0" smtClean="0">
                <a:solidFill>
                  <a:srgbClr val="FFFFFF"/>
                </a:solidFill>
                <a:latin typeface="Calibri"/>
              </a:rPr>
              <a:t>Simulation du coupleur 3dB/90°</a:t>
            </a:r>
            <a:r>
              <a:rPr lang="fr-FR" sz="2600" i="1" spc="-1" dirty="0">
                <a:solidFill>
                  <a:srgbClr val="FFFFFF"/>
                </a:solidFill>
                <a:latin typeface="Calibri"/>
              </a:rPr>
              <a:t> </a:t>
            </a:r>
            <a:r>
              <a:rPr lang="fr-FR" sz="2600" i="1" spc="-1" dirty="0" smtClean="0">
                <a:solidFill>
                  <a:srgbClr val="FFFFFF"/>
                </a:solidFill>
                <a:latin typeface="Calibri"/>
              </a:rPr>
              <a:t>:</a:t>
            </a:r>
            <a:endParaRPr lang="fr-FR" sz="2600" spc="-1" dirty="0">
              <a:solidFill>
                <a:prstClr val="black"/>
              </a:solidFill>
            </a:endParaRPr>
          </a:p>
        </p:txBody>
      </p:sp>
      <p:grpSp>
        <p:nvGrpSpPr>
          <p:cNvPr id="2" name="Groupe 1"/>
          <p:cNvGrpSpPr/>
          <p:nvPr/>
        </p:nvGrpSpPr>
        <p:grpSpPr>
          <a:xfrm>
            <a:off x="7096060" y="1760169"/>
            <a:ext cx="4407640" cy="1557347"/>
            <a:chOff x="3494160" y="3386160"/>
            <a:chExt cx="5721480" cy="2197440"/>
          </a:xfrm>
        </p:grpSpPr>
        <p:pic>
          <p:nvPicPr>
            <p:cNvPr id="425" name="Image 79"/>
            <p:cNvPicPr/>
            <p:nvPr/>
          </p:nvPicPr>
          <p:blipFill>
            <a:blip r:embed="rId4"/>
            <a:srcRect l="13178" t="29875" r="13345" b="28264"/>
            <a:stretch/>
          </p:blipFill>
          <p:spPr>
            <a:xfrm>
              <a:off x="3494160" y="3386160"/>
              <a:ext cx="5721480" cy="21974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26" name="CustomShape 7"/>
            <p:cNvSpPr/>
            <p:nvPr/>
          </p:nvSpPr>
          <p:spPr>
            <a:xfrm>
              <a:off x="5474700" y="3686324"/>
              <a:ext cx="1764000" cy="1800"/>
            </a:xfrm>
            <a:custGeom>
              <a:avLst/>
              <a:gdLst/>
              <a:ahLst/>
              <a:cxnLst/>
              <a:rect l="l" t="t" r="r" b="b"/>
              <a:pathLst>
                <a:path w="21600" h="21600">
                  <a:moveTo>
                    <a:pt x="0" y="0"/>
                  </a:moveTo>
                  <a:lnTo>
                    <a:pt x="21600" y="21600"/>
                  </a:lnTo>
                </a:path>
              </a:pathLst>
            </a:custGeom>
            <a:noFill/>
            <a:ln w="6480">
              <a:solidFill>
                <a:srgbClr val="5B9BD5"/>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427" name="CustomShape 8"/>
            <p:cNvSpPr/>
            <p:nvPr/>
          </p:nvSpPr>
          <p:spPr>
            <a:xfrm>
              <a:off x="5817930" y="3660712"/>
              <a:ext cx="869400" cy="23004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dirty="0">
                  <a:solidFill>
                    <a:srgbClr val="000000"/>
                  </a:solidFill>
                  <a:latin typeface="Calibri"/>
                </a:rPr>
                <a:t>L=95.5, w=3</a:t>
              </a:r>
              <a:endParaRPr lang="fr-FR" sz="1100" spc="-1" dirty="0">
                <a:solidFill>
                  <a:prstClr val="black"/>
                </a:solidFill>
              </a:endParaRPr>
            </a:p>
          </p:txBody>
        </p:sp>
        <p:sp>
          <p:nvSpPr>
            <p:cNvPr id="428" name="CustomShape 9"/>
            <p:cNvSpPr/>
            <p:nvPr/>
          </p:nvSpPr>
          <p:spPr>
            <a:xfrm rot="5400000" flipH="1" flipV="1">
              <a:off x="6729840" y="4445320"/>
              <a:ext cx="1833120" cy="1080"/>
            </a:xfrm>
            <a:custGeom>
              <a:avLst/>
              <a:gdLst/>
              <a:ahLst/>
              <a:cxnLst/>
              <a:rect l="l" t="t" r="r" b="b"/>
              <a:pathLst>
                <a:path w="21600" h="21600">
                  <a:moveTo>
                    <a:pt x="0" y="0"/>
                  </a:moveTo>
                  <a:lnTo>
                    <a:pt x="21600" y="21600"/>
                  </a:lnTo>
                </a:path>
              </a:pathLst>
            </a:custGeom>
            <a:noFill/>
            <a:ln w="6480">
              <a:solidFill>
                <a:srgbClr val="5B9BD5"/>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429" name="CustomShape 10"/>
            <p:cNvSpPr/>
            <p:nvPr/>
          </p:nvSpPr>
          <p:spPr>
            <a:xfrm rot="16200000">
              <a:off x="6881973" y="4232052"/>
              <a:ext cx="1200600" cy="230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z="1100" spc="-1" dirty="0">
                  <a:solidFill>
                    <a:srgbClr val="000000"/>
                  </a:solidFill>
                  <a:latin typeface="Calibri"/>
                </a:rPr>
                <a:t>L=98, w=3</a:t>
              </a:r>
              <a:endParaRPr lang="fr-FR" sz="1100" spc="-1" dirty="0">
                <a:solidFill>
                  <a:prstClr val="black"/>
                </a:solidFill>
              </a:endParaRPr>
            </a:p>
          </p:txBody>
        </p:sp>
        <p:sp>
          <p:nvSpPr>
            <p:cNvPr id="424" name="CustomShape 6"/>
            <p:cNvSpPr/>
            <p:nvPr/>
          </p:nvSpPr>
          <p:spPr>
            <a:xfrm>
              <a:off x="8219449" y="3545692"/>
              <a:ext cx="423000" cy="23004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dirty="0">
                  <a:solidFill>
                    <a:srgbClr val="000000"/>
                  </a:solidFill>
                  <a:latin typeface="Calibri"/>
                </a:rPr>
                <a:t>w=3</a:t>
              </a:r>
              <a:endParaRPr lang="fr-FR" sz="1100" spc="-1" dirty="0">
                <a:solidFill>
                  <a:prstClr val="black"/>
                </a:solidFill>
              </a:endParaRPr>
            </a:p>
          </p:txBody>
        </p:sp>
      </p:grpSp>
      <p:pic>
        <p:nvPicPr>
          <p:cNvPr id="16" name="Image 408"/>
          <p:cNvPicPr/>
          <p:nvPr/>
        </p:nvPicPr>
        <p:blipFill>
          <a:blip r:embed="rId5"/>
          <a:stretch/>
        </p:blipFill>
        <p:spPr>
          <a:xfrm>
            <a:off x="479703" y="2692977"/>
            <a:ext cx="5898324" cy="3985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Image 416"/>
          <p:cNvPicPr/>
          <p:nvPr/>
        </p:nvPicPr>
        <p:blipFill rotWithShape="1">
          <a:blip r:embed="rId6"/>
          <a:srcRect l="3700" t="14462" r="19359" b="5013"/>
          <a:stretch/>
        </p:blipFill>
        <p:spPr>
          <a:xfrm>
            <a:off x="7274544" y="3641578"/>
            <a:ext cx="3988340" cy="2743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631910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418"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A5DCE7B4-0506-4A5A-984C-8FC9960126C1}" type="slidenum">
              <a:rPr lang="fr-FR" sz="1200" spc="-1">
                <a:solidFill>
                  <a:srgbClr val="FFFFFF"/>
                </a:solidFill>
                <a:latin typeface="Calibri"/>
              </a:rPr>
              <a:pPr algn="r"/>
              <a:t>35</a:t>
            </a:fld>
            <a:endParaRPr lang="fr-FR" sz="1200" spc="-1">
              <a:solidFill>
                <a:prstClr val="black"/>
              </a:solidFill>
            </a:endParaRPr>
          </a:p>
        </p:txBody>
      </p:sp>
      <p:pic>
        <p:nvPicPr>
          <p:cNvPr id="419" name="Image 8"/>
          <p:cNvPicPr/>
          <p:nvPr/>
        </p:nvPicPr>
        <p:blipFill>
          <a:blip r:embed="rId2"/>
          <a:srcRect t="7559" r="23847" b="9907"/>
          <a:stretch/>
        </p:blipFill>
        <p:spPr>
          <a:xfrm>
            <a:off x="0" y="0"/>
            <a:ext cx="1159560" cy="2495880"/>
          </a:xfrm>
          <a:prstGeom prst="rect">
            <a:avLst/>
          </a:prstGeom>
          <a:ln>
            <a:noFill/>
          </a:ln>
        </p:spPr>
      </p:pic>
      <p:pic>
        <p:nvPicPr>
          <p:cNvPr id="420" name="Image 9"/>
          <p:cNvPicPr/>
          <p:nvPr/>
        </p:nvPicPr>
        <p:blipFill>
          <a:blip r:embed="rId3"/>
          <a:stretch/>
        </p:blipFill>
        <p:spPr>
          <a:xfrm>
            <a:off x="9299880" y="0"/>
            <a:ext cx="2891160" cy="1604160"/>
          </a:xfrm>
          <a:prstGeom prst="rect">
            <a:avLst/>
          </a:prstGeom>
          <a:ln>
            <a:noFill/>
          </a:ln>
          <a:effectLst>
            <a:softEdge rad="660400"/>
          </a:effectLst>
        </p:spPr>
      </p:pic>
      <p:sp>
        <p:nvSpPr>
          <p:cNvPr id="421"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smtClean="0">
                <a:solidFill>
                  <a:srgbClr val="FFFFFF"/>
                </a:solidFill>
                <a:latin typeface="Calibri"/>
              </a:rPr>
              <a:t>Alimentation de </a:t>
            </a:r>
            <a:r>
              <a:rPr lang="fr-FR" sz="2800" i="1" spc="-1" dirty="0">
                <a:solidFill>
                  <a:srgbClr val="FFFFFF"/>
                </a:solidFill>
                <a:latin typeface="Calibri"/>
              </a:rPr>
              <a:t>l’antenne</a:t>
            </a:r>
            <a:endParaRPr lang="fr-FR" sz="2800" spc="-1" dirty="0">
              <a:solidFill>
                <a:prstClr val="black"/>
              </a:solidFill>
            </a:endParaRPr>
          </a:p>
        </p:txBody>
      </p:sp>
      <p:sp>
        <p:nvSpPr>
          <p:cNvPr id="422" name="CustomShape 4"/>
          <p:cNvSpPr/>
          <p:nvPr/>
        </p:nvSpPr>
        <p:spPr>
          <a:xfrm>
            <a:off x="449525" y="2244101"/>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600" i="1" spc="-1" dirty="0" smtClean="0">
                <a:solidFill>
                  <a:srgbClr val="FFFFFF"/>
                </a:solidFill>
                <a:latin typeface="Calibri"/>
              </a:rPr>
              <a:t>Simulation du coupleur 3dB/180°</a:t>
            </a:r>
            <a:r>
              <a:rPr lang="fr-FR" sz="2600" i="1" spc="-1" dirty="0">
                <a:solidFill>
                  <a:srgbClr val="FFFFFF"/>
                </a:solidFill>
                <a:latin typeface="Calibri"/>
              </a:rPr>
              <a:t> </a:t>
            </a:r>
            <a:r>
              <a:rPr lang="fr-FR" sz="2600" i="1" spc="-1" dirty="0" smtClean="0">
                <a:solidFill>
                  <a:srgbClr val="FFFFFF"/>
                </a:solidFill>
                <a:latin typeface="Calibri"/>
              </a:rPr>
              <a:t>:</a:t>
            </a:r>
            <a:endParaRPr lang="fr-FR" sz="2600" spc="-1" dirty="0">
              <a:solidFill>
                <a:prstClr val="black"/>
              </a:solidFill>
            </a:endParaRPr>
          </a:p>
        </p:txBody>
      </p:sp>
      <p:grpSp>
        <p:nvGrpSpPr>
          <p:cNvPr id="18" name="Groupe 17"/>
          <p:cNvGrpSpPr/>
          <p:nvPr/>
        </p:nvGrpSpPr>
        <p:grpSpPr>
          <a:xfrm>
            <a:off x="6514767" y="1691467"/>
            <a:ext cx="4769318" cy="1652614"/>
            <a:chOff x="3508920" y="3395520"/>
            <a:chExt cx="5706720" cy="2099520"/>
          </a:xfrm>
        </p:grpSpPr>
        <p:pic>
          <p:nvPicPr>
            <p:cNvPr id="19" name="Image 85"/>
            <p:cNvPicPr/>
            <p:nvPr/>
          </p:nvPicPr>
          <p:blipFill>
            <a:blip r:embed="rId4"/>
            <a:srcRect l="7966" t="28645" r="8253" b="25980"/>
            <a:stretch/>
          </p:blipFill>
          <p:spPr>
            <a:xfrm>
              <a:off x="3508920" y="3395520"/>
              <a:ext cx="5706720" cy="209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CustomShape 6"/>
            <p:cNvSpPr/>
            <p:nvPr/>
          </p:nvSpPr>
          <p:spPr>
            <a:xfrm>
              <a:off x="5468744" y="3508411"/>
              <a:ext cx="1800000" cy="1440"/>
            </a:xfrm>
            <a:custGeom>
              <a:avLst/>
              <a:gdLst/>
              <a:ahLst/>
              <a:cxnLst/>
              <a:rect l="l" t="t" r="r" b="b"/>
              <a:pathLst>
                <a:path w="21600" h="21600">
                  <a:moveTo>
                    <a:pt x="0" y="0"/>
                  </a:moveTo>
                  <a:lnTo>
                    <a:pt x="21600" y="21600"/>
                  </a:lnTo>
                </a:path>
              </a:pathLst>
            </a:custGeom>
            <a:noFill/>
            <a:ln w="6480">
              <a:solidFill>
                <a:srgbClr val="5B9BD5"/>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21" name="CustomShape 7"/>
            <p:cNvSpPr/>
            <p:nvPr/>
          </p:nvSpPr>
          <p:spPr>
            <a:xfrm>
              <a:off x="5927580" y="3458893"/>
              <a:ext cx="869400" cy="23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dirty="0">
                  <a:solidFill>
                    <a:srgbClr val="000000"/>
                  </a:solidFill>
                  <a:latin typeface="Calibri"/>
                </a:rPr>
                <a:t>L=96, w=1.6</a:t>
              </a:r>
              <a:endParaRPr lang="fr-FR" sz="1100" spc="-1" dirty="0">
                <a:solidFill>
                  <a:prstClr val="black"/>
                </a:solidFill>
              </a:endParaRPr>
            </a:p>
          </p:txBody>
        </p:sp>
        <p:sp>
          <p:nvSpPr>
            <p:cNvPr id="22" name="CustomShape 8"/>
            <p:cNvSpPr/>
            <p:nvPr/>
          </p:nvSpPr>
          <p:spPr>
            <a:xfrm rot="16200000">
              <a:off x="6899760" y="4377944"/>
              <a:ext cx="1800000" cy="1080"/>
            </a:xfrm>
            <a:custGeom>
              <a:avLst/>
              <a:gdLst/>
              <a:ahLst/>
              <a:cxnLst/>
              <a:rect l="l" t="t" r="r" b="b"/>
              <a:pathLst>
                <a:path w="21600" h="21600">
                  <a:moveTo>
                    <a:pt x="0" y="0"/>
                  </a:moveTo>
                  <a:lnTo>
                    <a:pt x="21600" y="21600"/>
                  </a:lnTo>
                </a:path>
              </a:pathLst>
            </a:custGeom>
            <a:noFill/>
            <a:ln w="6480">
              <a:solidFill>
                <a:srgbClr val="5B9BD5"/>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23" name="CustomShape 9"/>
            <p:cNvSpPr/>
            <p:nvPr/>
          </p:nvSpPr>
          <p:spPr>
            <a:xfrm rot="16200000">
              <a:off x="7133760" y="4351320"/>
              <a:ext cx="869040" cy="229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L=96, w=1.6</a:t>
              </a:r>
              <a:endParaRPr lang="fr-FR" sz="1100" spc="-1">
                <a:solidFill>
                  <a:prstClr val="black"/>
                </a:solidFill>
              </a:endParaRPr>
            </a:p>
          </p:txBody>
        </p:sp>
        <p:sp>
          <p:nvSpPr>
            <p:cNvPr id="24" name="CustomShape 10"/>
            <p:cNvSpPr/>
            <p:nvPr/>
          </p:nvSpPr>
          <p:spPr>
            <a:xfrm>
              <a:off x="6095160" y="3678840"/>
              <a:ext cx="560160" cy="23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L=33.2</a:t>
              </a:r>
              <a:endParaRPr lang="fr-FR" sz="1100" spc="-1">
                <a:solidFill>
                  <a:prstClr val="black"/>
                </a:solidFill>
              </a:endParaRPr>
            </a:p>
          </p:txBody>
        </p:sp>
        <p:sp>
          <p:nvSpPr>
            <p:cNvPr id="25" name="CustomShape 11"/>
            <p:cNvSpPr/>
            <p:nvPr/>
          </p:nvSpPr>
          <p:spPr>
            <a:xfrm rot="16200000">
              <a:off x="5600880" y="4178880"/>
              <a:ext cx="559800" cy="229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L=29.6</a:t>
              </a:r>
              <a:endParaRPr lang="fr-FR" sz="1100" spc="-1">
                <a:solidFill>
                  <a:prstClr val="black"/>
                </a:solidFill>
              </a:endParaRPr>
            </a:p>
          </p:txBody>
        </p:sp>
        <p:sp>
          <p:nvSpPr>
            <p:cNvPr id="26" name="CustomShape 12"/>
            <p:cNvSpPr/>
            <p:nvPr/>
          </p:nvSpPr>
          <p:spPr>
            <a:xfrm rot="16200000">
              <a:off x="5317560" y="4535280"/>
              <a:ext cx="453240" cy="229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L=10</a:t>
              </a:r>
              <a:endParaRPr lang="fr-FR" sz="1100" spc="-1">
                <a:solidFill>
                  <a:prstClr val="black"/>
                </a:solidFill>
              </a:endParaRPr>
            </a:p>
          </p:txBody>
        </p:sp>
        <p:sp>
          <p:nvSpPr>
            <p:cNvPr id="27" name="CustomShape 13"/>
            <p:cNvSpPr/>
            <p:nvPr/>
          </p:nvSpPr>
          <p:spPr>
            <a:xfrm>
              <a:off x="6633000" y="4275360"/>
              <a:ext cx="453600" cy="23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L=15</a:t>
              </a:r>
              <a:endParaRPr lang="fr-FR" sz="1100" spc="-1">
                <a:solidFill>
                  <a:prstClr val="black"/>
                </a:solidFill>
              </a:endParaRPr>
            </a:p>
          </p:txBody>
        </p:sp>
        <p:sp>
          <p:nvSpPr>
            <p:cNvPr id="28" name="CustomShape 14"/>
            <p:cNvSpPr/>
            <p:nvPr/>
          </p:nvSpPr>
          <p:spPr>
            <a:xfrm rot="16200000">
              <a:off x="5855040" y="4923360"/>
              <a:ext cx="559800" cy="229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a:solidFill>
                    <a:srgbClr val="000000"/>
                  </a:solidFill>
                  <a:latin typeface="Calibri"/>
                </a:rPr>
                <a:t>L=29.6</a:t>
              </a:r>
              <a:endParaRPr lang="fr-FR" sz="1100" spc="-1">
                <a:solidFill>
                  <a:prstClr val="black"/>
                </a:solidFill>
              </a:endParaRPr>
            </a:p>
          </p:txBody>
        </p:sp>
        <p:sp>
          <p:nvSpPr>
            <p:cNvPr id="29" name="CustomShape 15"/>
            <p:cNvSpPr/>
            <p:nvPr/>
          </p:nvSpPr>
          <p:spPr>
            <a:xfrm>
              <a:off x="5488200" y="5241984"/>
              <a:ext cx="453600" cy="23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dirty="0">
                  <a:solidFill>
                    <a:srgbClr val="000000"/>
                  </a:solidFill>
                  <a:latin typeface="Calibri"/>
                </a:rPr>
                <a:t>L=33</a:t>
              </a:r>
              <a:endParaRPr lang="fr-FR" sz="1100" spc="-1" dirty="0">
                <a:solidFill>
                  <a:prstClr val="black"/>
                </a:solidFill>
              </a:endParaRPr>
            </a:p>
          </p:txBody>
        </p:sp>
        <p:sp>
          <p:nvSpPr>
            <p:cNvPr id="30" name="CustomShape 16"/>
            <p:cNvSpPr/>
            <p:nvPr/>
          </p:nvSpPr>
          <p:spPr>
            <a:xfrm>
              <a:off x="6671160" y="5241624"/>
              <a:ext cx="453600" cy="23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1100" spc="-1" dirty="0">
                  <a:solidFill>
                    <a:srgbClr val="000000"/>
                  </a:solidFill>
                  <a:latin typeface="Calibri"/>
                </a:rPr>
                <a:t>L=33</a:t>
              </a:r>
              <a:endParaRPr lang="fr-FR" sz="1100" spc="-1" dirty="0">
                <a:solidFill>
                  <a:prstClr val="black"/>
                </a:solidFill>
              </a:endParaRPr>
            </a:p>
          </p:txBody>
        </p:sp>
      </p:grpSp>
      <p:pic>
        <p:nvPicPr>
          <p:cNvPr id="31" name="Image 443"/>
          <p:cNvPicPr/>
          <p:nvPr/>
        </p:nvPicPr>
        <p:blipFill>
          <a:blip r:embed="rId5"/>
          <a:stretch/>
        </p:blipFill>
        <p:spPr>
          <a:xfrm>
            <a:off x="375026" y="2817558"/>
            <a:ext cx="5712145" cy="3870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3" name="Image 451"/>
          <p:cNvPicPr/>
          <p:nvPr/>
        </p:nvPicPr>
        <p:blipFill rotWithShape="1">
          <a:blip r:embed="rId6"/>
          <a:srcRect l="4429" t="13151" r="18709" b="7660"/>
          <a:stretch/>
        </p:blipFill>
        <p:spPr>
          <a:xfrm>
            <a:off x="6696725" y="3540243"/>
            <a:ext cx="4290871" cy="2942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755349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482"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DD467C51-3A4C-4D93-86C8-0FE0392316BA}" type="slidenum">
              <a:rPr lang="fr-FR" sz="1200" spc="-1">
                <a:solidFill>
                  <a:srgbClr val="FFFFFF"/>
                </a:solidFill>
                <a:latin typeface="Calibri"/>
              </a:rPr>
              <a:pPr algn="r"/>
              <a:t>36</a:t>
            </a:fld>
            <a:endParaRPr lang="fr-FR" sz="1200" spc="-1">
              <a:solidFill>
                <a:prstClr val="black"/>
              </a:solidFill>
            </a:endParaRPr>
          </a:p>
        </p:txBody>
      </p:sp>
      <p:pic>
        <p:nvPicPr>
          <p:cNvPr id="483" name="Image 8"/>
          <p:cNvPicPr/>
          <p:nvPr/>
        </p:nvPicPr>
        <p:blipFill>
          <a:blip r:embed="rId2"/>
          <a:srcRect t="7559" r="23847" b="9907"/>
          <a:stretch/>
        </p:blipFill>
        <p:spPr>
          <a:xfrm>
            <a:off x="0" y="0"/>
            <a:ext cx="1159560" cy="2495880"/>
          </a:xfrm>
          <a:prstGeom prst="rect">
            <a:avLst/>
          </a:prstGeom>
          <a:ln>
            <a:noFill/>
          </a:ln>
        </p:spPr>
      </p:pic>
      <p:pic>
        <p:nvPicPr>
          <p:cNvPr id="484" name="Image 9"/>
          <p:cNvPicPr/>
          <p:nvPr/>
        </p:nvPicPr>
        <p:blipFill>
          <a:blip r:embed="rId3"/>
          <a:stretch/>
        </p:blipFill>
        <p:spPr>
          <a:xfrm>
            <a:off x="9299880" y="0"/>
            <a:ext cx="2891160" cy="1604160"/>
          </a:xfrm>
          <a:prstGeom prst="rect">
            <a:avLst/>
          </a:prstGeom>
          <a:ln>
            <a:noFill/>
          </a:ln>
          <a:effectLst>
            <a:softEdge rad="660400"/>
          </a:effectLst>
        </p:spPr>
      </p:pic>
      <p:sp>
        <p:nvSpPr>
          <p:cNvPr id="485"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3</a:t>
            </a:r>
            <a:r>
              <a:rPr lang="fr-FR" sz="2800" i="1" spc="-1" dirty="0" smtClean="0">
                <a:solidFill>
                  <a:srgbClr val="FFFFFF"/>
                </a:solidFill>
                <a:latin typeface="Calibri"/>
              </a:rPr>
              <a:t>. </a:t>
            </a:r>
            <a:r>
              <a:rPr lang="fr-FR" sz="2800" i="1" spc="-1" dirty="0" smtClean="0">
                <a:solidFill>
                  <a:srgbClr val="FFFFFF"/>
                </a:solidFill>
                <a:latin typeface="Calibri"/>
              </a:rPr>
              <a:t>Alimentation de </a:t>
            </a:r>
            <a:r>
              <a:rPr lang="fr-FR" sz="2800" i="1" spc="-1" dirty="0">
                <a:solidFill>
                  <a:srgbClr val="FFFFFF"/>
                </a:solidFill>
                <a:latin typeface="Calibri"/>
              </a:rPr>
              <a:t>l’antenne</a:t>
            </a:r>
            <a:endParaRPr lang="fr-FR" sz="2800" spc="-1" dirty="0">
              <a:solidFill>
                <a:prstClr val="black"/>
              </a:solidFill>
            </a:endParaRPr>
          </a:p>
        </p:txBody>
      </p:sp>
      <p:sp>
        <p:nvSpPr>
          <p:cNvPr id="486" name="CustomShape 4"/>
          <p:cNvSpPr/>
          <p:nvPr/>
        </p:nvSpPr>
        <p:spPr>
          <a:xfrm>
            <a:off x="771840" y="2259720"/>
            <a:ext cx="10514520" cy="219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600" i="1" spc="-1" dirty="0" smtClean="0">
                <a:solidFill>
                  <a:srgbClr val="FFFFFF"/>
                </a:solidFill>
                <a:latin typeface="Calibri"/>
              </a:rPr>
              <a:t>Réseau d’alimentation des 4 patchs</a:t>
            </a:r>
            <a:endParaRPr lang="fr-FR" sz="2600" spc="-1" dirty="0">
              <a:solidFill>
                <a:prstClr val="black"/>
              </a:solidFill>
            </a:endParaRPr>
          </a:p>
        </p:txBody>
      </p:sp>
      <p:pic>
        <p:nvPicPr>
          <p:cNvPr id="488" name="Picture 28"/>
          <p:cNvPicPr/>
          <p:nvPr/>
        </p:nvPicPr>
        <p:blipFill>
          <a:blip r:embed="rId4"/>
          <a:srcRect l="37369" t="7238" r="37313" b="8534"/>
          <a:stretch/>
        </p:blipFill>
        <p:spPr>
          <a:xfrm rot="16200000">
            <a:off x="8354375" y="-922428"/>
            <a:ext cx="1888850" cy="44594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 467"/>
          <p:cNvPicPr/>
          <p:nvPr/>
        </p:nvPicPr>
        <p:blipFill>
          <a:blip r:embed="rId5"/>
          <a:stretch/>
        </p:blipFill>
        <p:spPr>
          <a:xfrm>
            <a:off x="95442" y="2777040"/>
            <a:ext cx="5721698" cy="36475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Image 475"/>
          <p:cNvPicPr/>
          <p:nvPr/>
        </p:nvPicPr>
        <p:blipFill>
          <a:blip r:embed="rId6"/>
          <a:stretch/>
        </p:blipFill>
        <p:spPr>
          <a:xfrm>
            <a:off x="6031149" y="2773034"/>
            <a:ext cx="5931609" cy="36595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455203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06"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618B4506-8949-4405-B99A-93ECAF6C8883}" type="slidenum">
              <a:rPr lang="fr-FR" sz="1200" spc="-1">
                <a:solidFill>
                  <a:srgbClr val="FFFFFF"/>
                </a:solidFill>
                <a:latin typeface="Calibri"/>
              </a:rPr>
              <a:pPr algn="r"/>
              <a:t>37</a:t>
            </a:fld>
            <a:endParaRPr lang="fr-FR" sz="1200" spc="-1">
              <a:solidFill>
                <a:prstClr val="black"/>
              </a:solidFill>
            </a:endParaRPr>
          </a:p>
        </p:txBody>
      </p:sp>
      <p:pic>
        <p:nvPicPr>
          <p:cNvPr id="507" name="Image 8"/>
          <p:cNvPicPr/>
          <p:nvPr/>
        </p:nvPicPr>
        <p:blipFill>
          <a:blip r:embed="rId2"/>
          <a:srcRect t="7559" r="23847" b="9907"/>
          <a:stretch/>
        </p:blipFill>
        <p:spPr>
          <a:xfrm>
            <a:off x="0" y="0"/>
            <a:ext cx="1159560" cy="2495880"/>
          </a:xfrm>
          <a:prstGeom prst="rect">
            <a:avLst/>
          </a:prstGeom>
          <a:ln>
            <a:noFill/>
          </a:ln>
        </p:spPr>
      </p:pic>
      <p:pic>
        <p:nvPicPr>
          <p:cNvPr id="508" name="Image 9"/>
          <p:cNvPicPr/>
          <p:nvPr/>
        </p:nvPicPr>
        <p:blipFill>
          <a:blip r:embed="rId3"/>
          <a:stretch/>
        </p:blipFill>
        <p:spPr>
          <a:xfrm>
            <a:off x="9299880" y="0"/>
            <a:ext cx="2891160" cy="1604160"/>
          </a:xfrm>
          <a:prstGeom prst="rect">
            <a:avLst/>
          </a:prstGeom>
          <a:ln>
            <a:noFill/>
          </a:ln>
          <a:effectLst>
            <a:softEdge rad="660400"/>
          </a:effectLst>
        </p:spPr>
      </p:pic>
      <p:sp>
        <p:nvSpPr>
          <p:cNvPr id="509"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4</a:t>
            </a:r>
            <a:r>
              <a:rPr lang="fr-FR" sz="2800" i="1" spc="-1" dirty="0" smtClean="0">
                <a:solidFill>
                  <a:srgbClr val="FFFFFF"/>
                </a:solidFill>
                <a:latin typeface="Calibri"/>
              </a:rPr>
              <a:t>. </a:t>
            </a:r>
            <a:r>
              <a:rPr lang="fr-FR" sz="2800" i="1" spc="-1" dirty="0">
                <a:solidFill>
                  <a:srgbClr val="FFFFFF"/>
                </a:solidFill>
                <a:latin typeface="Calibri"/>
              </a:rPr>
              <a:t>Réalisation</a:t>
            </a:r>
            <a:endParaRPr lang="fr-FR" sz="2800" spc="-1" dirty="0">
              <a:solidFill>
                <a:prstClr val="black"/>
              </a:solidFill>
            </a:endParaRPr>
          </a:p>
        </p:txBody>
      </p:sp>
      <p:pic>
        <p:nvPicPr>
          <p:cNvPr id="510" name="Image 1"/>
          <p:cNvPicPr/>
          <p:nvPr/>
        </p:nvPicPr>
        <p:blipFill rotWithShape="1">
          <a:blip r:embed="rId4"/>
          <a:srcRect t="9576" b="7765"/>
          <a:stretch/>
        </p:blipFill>
        <p:spPr>
          <a:xfrm>
            <a:off x="5371046" y="1600925"/>
            <a:ext cx="6236855" cy="41257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ZoneTexte 1"/>
          <p:cNvSpPr txBox="1"/>
          <p:nvPr/>
        </p:nvSpPr>
        <p:spPr>
          <a:xfrm>
            <a:off x="7224382" y="5726697"/>
            <a:ext cx="2530180" cy="400110"/>
          </a:xfrm>
          <a:prstGeom prst="rect">
            <a:avLst/>
          </a:prstGeom>
          <a:noFill/>
        </p:spPr>
        <p:txBody>
          <a:bodyPr wrap="none" rtlCol="0">
            <a:spAutoFit/>
          </a:bodyPr>
          <a:lstStyle/>
          <a:p>
            <a:pPr algn="ctr"/>
            <a:r>
              <a:rPr lang="fr-FR" sz="2000" i="1" spc="-1" dirty="0">
                <a:solidFill>
                  <a:srgbClr val="FFFFFF"/>
                </a:solidFill>
                <a:latin typeface="Calibri"/>
              </a:rPr>
              <a:t>Prototype de l’antenne</a:t>
            </a:r>
            <a:endParaRPr lang="fr-FR" sz="2000" i="1" spc="-1" dirty="0">
              <a:solidFill>
                <a:srgbClr val="FFFFFF"/>
              </a:solidFill>
              <a:latin typeface="Calibri"/>
            </a:endParaRPr>
          </a:p>
        </p:txBody>
      </p:sp>
      <p:pic>
        <p:nvPicPr>
          <p:cNvPr id="3" name="Image 2"/>
          <p:cNvPicPr>
            <a:picLocks noChangeAspect="1"/>
          </p:cNvPicPr>
          <p:nvPr/>
        </p:nvPicPr>
        <p:blipFill rotWithShape="1">
          <a:blip r:embed="rId5" cstate="print">
            <a:extLst>
              <a:ext uri="{28A0092B-C50C-407E-A947-70E740481C1C}">
                <a14:useLocalDpi xmlns:a14="http://schemas.microsoft.com/office/drawing/2010/main" val="0"/>
              </a:ext>
            </a:extLst>
          </a:blip>
          <a:srcRect t="6955" b="20106"/>
          <a:stretch/>
        </p:blipFill>
        <p:spPr>
          <a:xfrm>
            <a:off x="327498" y="3383463"/>
            <a:ext cx="4283411" cy="23432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ZoneTexte 9"/>
          <p:cNvSpPr txBox="1"/>
          <p:nvPr/>
        </p:nvSpPr>
        <p:spPr>
          <a:xfrm>
            <a:off x="-27051" y="5701872"/>
            <a:ext cx="4992521" cy="400110"/>
          </a:xfrm>
          <a:prstGeom prst="rect">
            <a:avLst/>
          </a:prstGeom>
          <a:noFill/>
        </p:spPr>
        <p:txBody>
          <a:bodyPr wrap="none" rtlCol="0">
            <a:spAutoFit/>
          </a:bodyPr>
          <a:lstStyle/>
          <a:p>
            <a:pPr algn="ctr"/>
            <a:r>
              <a:rPr lang="fr-FR" sz="2000" i="1" spc="-1" dirty="0">
                <a:solidFill>
                  <a:srgbClr val="FFFFFF"/>
                </a:solidFill>
                <a:latin typeface="Calibri"/>
              </a:rPr>
              <a:t>Prototype </a:t>
            </a:r>
            <a:r>
              <a:rPr lang="fr-FR" sz="2000" i="1" spc="-1" dirty="0" smtClean="0">
                <a:solidFill>
                  <a:srgbClr val="FFFFFF"/>
                </a:solidFill>
                <a:latin typeface="Calibri"/>
              </a:rPr>
              <a:t>du coupleur de rotation séquentielle</a:t>
            </a:r>
            <a:endParaRPr lang="fr-FR" sz="2000" i="1" spc="-1" dirty="0">
              <a:solidFill>
                <a:srgbClr val="FFFFFF"/>
              </a:solidFill>
              <a:latin typeface="Calibri"/>
            </a:endParaRPr>
          </a:p>
        </p:txBody>
      </p:sp>
    </p:spTree>
    <p:extLst>
      <p:ext uri="{BB962C8B-B14F-4D97-AF65-F5344CB8AC3E}">
        <p14:creationId xmlns:p14="http://schemas.microsoft.com/office/powerpoint/2010/main" val="1070876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12"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0B2C7F55-B925-4A38-A5A5-B24C895B016E}" type="slidenum">
              <a:rPr lang="fr-FR" sz="1200" spc="-1">
                <a:solidFill>
                  <a:srgbClr val="FFFFFF"/>
                </a:solidFill>
                <a:latin typeface="Calibri"/>
              </a:rPr>
              <a:pPr algn="r"/>
              <a:t>38</a:t>
            </a:fld>
            <a:endParaRPr lang="fr-FR" sz="1200" spc="-1">
              <a:solidFill>
                <a:prstClr val="black"/>
              </a:solidFill>
            </a:endParaRPr>
          </a:p>
        </p:txBody>
      </p:sp>
      <p:pic>
        <p:nvPicPr>
          <p:cNvPr id="513" name="Image 8"/>
          <p:cNvPicPr/>
          <p:nvPr/>
        </p:nvPicPr>
        <p:blipFill>
          <a:blip r:embed="rId2"/>
          <a:srcRect t="7559" r="23847" b="9907"/>
          <a:stretch/>
        </p:blipFill>
        <p:spPr>
          <a:xfrm>
            <a:off x="0" y="0"/>
            <a:ext cx="1159560" cy="2495880"/>
          </a:xfrm>
          <a:prstGeom prst="rect">
            <a:avLst/>
          </a:prstGeom>
          <a:ln>
            <a:noFill/>
          </a:ln>
        </p:spPr>
      </p:pic>
      <p:pic>
        <p:nvPicPr>
          <p:cNvPr id="514" name="Image 9"/>
          <p:cNvPicPr/>
          <p:nvPr/>
        </p:nvPicPr>
        <p:blipFill>
          <a:blip r:embed="rId3"/>
          <a:stretch/>
        </p:blipFill>
        <p:spPr>
          <a:xfrm>
            <a:off x="9299880" y="0"/>
            <a:ext cx="2891160" cy="1604160"/>
          </a:xfrm>
          <a:prstGeom prst="rect">
            <a:avLst/>
          </a:prstGeom>
          <a:ln>
            <a:noFill/>
          </a:ln>
          <a:effectLst>
            <a:softEdge rad="660400"/>
          </a:effectLst>
        </p:spPr>
      </p:pic>
      <p:sp>
        <p:nvSpPr>
          <p:cNvPr id="515"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4</a:t>
            </a:r>
            <a:r>
              <a:rPr lang="fr-FR" sz="2800" i="1" spc="-1" dirty="0" smtClean="0">
                <a:solidFill>
                  <a:srgbClr val="FFFFFF"/>
                </a:solidFill>
                <a:latin typeface="Calibri"/>
              </a:rPr>
              <a:t>. </a:t>
            </a:r>
            <a:r>
              <a:rPr lang="fr-FR" sz="2800" i="1" spc="-1" dirty="0">
                <a:solidFill>
                  <a:srgbClr val="FFFFFF"/>
                </a:solidFill>
                <a:latin typeface="Calibri"/>
              </a:rPr>
              <a:t>Essai de l’antenne</a:t>
            </a:r>
            <a:endParaRPr lang="fr-FR" sz="2800" spc="-1" dirty="0">
              <a:solidFill>
                <a:prstClr val="black"/>
              </a:solidFill>
            </a:endParaRPr>
          </a:p>
        </p:txBody>
      </p:sp>
      <p:pic>
        <p:nvPicPr>
          <p:cNvPr id="516" name="Picture 3"/>
          <p:cNvPicPr/>
          <p:nvPr/>
        </p:nvPicPr>
        <p:blipFill rotWithShape="1">
          <a:blip r:embed="rId4"/>
          <a:srcRect l="24737" r="7556"/>
          <a:stretch/>
        </p:blipFill>
        <p:spPr>
          <a:xfrm rot="5400000">
            <a:off x="6618026" y="1361699"/>
            <a:ext cx="4464842" cy="50043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 1"/>
          <p:cNvPicPr>
            <a:picLocks noChangeAspect="1"/>
          </p:cNvPicPr>
          <p:nvPr/>
        </p:nvPicPr>
        <p:blipFill>
          <a:blip r:embed="rId5"/>
          <a:stretch>
            <a:fillRect/>
          </a:stretch>
        </p:blipFill>
        <p:spPr>
          <a:xfrm>
            <a:off x="1159560" y="2955262"/>
            <a:ext cx="3978613" cy="3141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ZoneTexte 8"/>
          <p:cNvSpPr txBox="1"/>
          <p:nvPr/>
        </p:nvSpPr>
        <p:spPr>
          <a:xfrm>
            <a:off x="1829626" y="6068602"/>
            <a:ext cx="2638479" cy="461665"/>
          </a:xfrm>
          <a:prstGeom prst="rect">
            <a:avLst/>
          </a:prstGeom>
          <a:noFill/>
        </p:spPr>
        <p:txBody>
          <a:bodyPr wrap="none" rtlCol="0">
            <a:spAutoFit/>
          </a:bodyPr>
          <a:lstStyle/>
          <a:p>
            <a:pPr algn="ctr"/>
            <a:r>
              <a:rPr lang="fr-FR" sz="2400" i="1" spc="-1" dirty="0" smtClean="0">
                <a:solidFill>
                  <a:srgbClr val="FFFFFF"/>
                </a:solidFill>
                <a:latin typeface="Calibri"/>
              </a:rPr>
              <a:t>Passage du satellite</a:t>
            </a:r>
            <a:endParaRPr lang="fr-FR" sz="2400" i="1" spc="-1" dirty="0">
              <a:solidFill>
                <a:srgbClr val="FFFFFF"/>
              </a:solidFill>
              <a:latin typeface="Calibri"/>
            </a:endParaRPr>
          </a:p>
        </p:txBody>
      </p:sp>
      <p:sp>
        <p:nvSpPr>
          <p:cNvPr id="10" name="ZoneTexte 9"/>
          <p:cNvSpPr txBox="1"/>
          <p:nvPr/>
        </p:nvSpPr>
        <p:spPr>
          <a:xfrm>
            <a:off x="6413818" y="6068603"/>
            <a:ext cx="4873257" cy="461665"/>
          </a:xfrm>
          <a:prstGeom prst="rect">
            <a:avLst/>
          </a:prstGeom>
          <a:noFill/>
        </p:spPr>
        <p:txBody>
          <a:bodyPr wrap="none" rtlCol="0">
            <a:spAutoFit/>
          </a:bodyPr>
          <a:lstStyle/>
          <a:p>
            <a:pPr algn="ctr"/>
            <a:r>
              <a:rPr lang="fr-FR" sz="2400" i="1" spc="-1" dirty="0" smtClean="0">
                <a:solidFill>
                  <a:srgbClr val="FFFFFF"/>
                </a:solidFill>
                <a:latin typeface="Calibri"/>
              </a:rPr>
              <a:t>Visualisation de l’émission du satellite</a:t>
            </a:r>
            <a:endParaRPr lang="fr-FR" sz="2400" i="1" spc="-1" dirty="0">
              <a:solidFill>
                <a:srgbClr val="FFFFFF"/>
              </a:solidFill>
              <a:latin typeface="Calibri"/>
            </a:endParaRPr>
          </a:p>
        </p:txBody>
      </p:sp>
      <p:sp>
        <p:nvSpPr>
          <p:cNvPr id="3" name="Rectangle 2"/>
          <p:cNvSpPr/>
          <p:nvPr/>
        </p:nvSpPr>
        <p:spPr>
          <a:xfrm>
            <a:off x="8336604" y="2989767"/>
            <a:ext cx="513842" cy="18254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7564095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18"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2FF94061-5A0A-4252-BA25-A28B5B884572}" type="slidenum">
              <a:rPr lang="fr-FR" sz="1200" spc="-1">
                <a:solidFill>
                  <a:srgbClr val="FFFFFF"/>
                </a:solidFill>
                <a:latin typeface="Calibri"/>
              </a:rPr>
              <a:pPr algn="r"/>
              <a:t>39</a:t>
            </a:fld>
            <a:endParaRPr lang="fr-FR" sz="1200" spc="-1">
              <a:solidFill>
                <a:prstClr val="black"/>
              </a:solidFill>
            </a:endParaRPr>
          </a:p>
        </p:txBody>
      </p:sp>
      <p:pic>
        <p:nvPicPr>
          <p:cNvPr id="519" name="Image 8"/>
          <p:cNvPicPr/>
          <p:nvPr/>
        </p:nvPicPr>
        <p:blipFill>
          <a:blip r:embed="rId2"/>
          <a:srcRect t="7559" r="23847" b="9907"/>
          <a:stretch/>
        </p:blipFill>
        <p:spPr>
          <a:xfrm>
            <a:off x="0" y="0"/>
            <a:ext cx="1159560" cy="2495880"/>
          </a:xfrm>
          <a:prstGeom prst="rect">
            <a:avLst/>
          </a:prstGeom>
          <a:ln>
            <a:noFill/>
          </a:ln>
        </p:spPr>
      </p:pic>
      <p:pic>
        <p:nvPicPr>
          <p:cNvPr id="520" name="Image 9"/>
          <p:cNvPicPr/>
          <p:nvPr/>
        </p:nvPicPr>
        <p:blipFill>
          <a:blip r:embed="rId3"/>
          <a:stretch/>
        </p:blipFill>
        <p:spPr>
          <a:xfrm>
            <a:off x="9299880" y="0"/>
            <a:ext cx="2891160" cy="1604160"/>
          </a:xfrm>
          <a:prstGeom prst="rect">
            <a:avLst/>
          </a:prstGeom>
          <a:ln>
            <a:noFill/>
          </a:ln>
          <a:effectLst>
            <a:softEdge rad="660400"/>
          </a:effectLst>
        </p:spPr>
      </p:pic>
      <p:sp>
        <p:nvSpPr>
          <p:cNvPr id="521"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dirty="0">
                <a:solidFill>
                  <a:srgbClr val="FFFFFF"/>
                </a:solidFill>
                <a:latin typeface="Calibri"/>
              </a:rPr>
              <a:t>5. Circuit RF</a:t>
            </a:r>
            <a:endParaRPr lang="fr-FR" sz="2800" spc="-1" dirty="0">
              <a:solidFill>
                <a:prstClr val="black"/>
              </a:solidFill>
            </a:endParaRPr>
          </a:p>
        </p:txBody>
      </p:sp>
      <p:pic>
        <p:nvPicPr>
          <p:cNvPr id="522" name="Image 7"/>
          <p:cNvPicPr/>
          <p:nvPr/>
        </p:nvPicPr>
        <p:blipFill>
          <a:blip r:embed="rId4"/>
          <a:stretch/>
        </p:blipFill>
        <p:spPr>
          <a:xfrm>
            <a:off x="2555640" y="2432160"/>
            <a:ext cx="1633320" cy="10378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23" name="CustomShape 4"/>
          <p:cNvSpPr/>
          <p:nvPr/>
        </p:nvSpPr>
        <p:spPr>
          <a:xfrm>
            <a:off x="1163880" y="2631960"/>
            <a:ext cx="740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2800" spc="-1" dirty="0">
                <a:solidFill>
                  <a:srgbClr val="FFFFFF"/>
                </a:solidFill>
              </a:rPr>
              <a:t>LNA :</a:t>
            </a:r>
            <a:endParaRPr lang="fr-FR" sz="2800" spc="-1" dirty="0">
              <a:solidFill>
                <a:prstClr val="black"/>
              </a:solidFill>
            </a:endParaRPr>
          </a:p>
        </p:txBody>
      </p:sp>
      <p:pic>
        <p:nvPicPr>
          <p:cNvPr id="524" name="Image 10"/>
          <p:cNvPicPr/>
          <p:nvPr/>
        </p:nvPicPr>
        <p:blipFill>
          <a:blip r:embed="rId5"/>
          <a:stretch/>
        </p:blipFill>
        <p:spPr>
          <a:xfrm>
            <a:off x="4836240" y="1827000"/>
            <a:ext cx="3494520" cy="2321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5" name="Image 11"/>
          <p:cNvPicPr/>
          <p:nvPr/>
        </p:nvPicPr>
        <p:blipFill>
          <a:blip r:embed="rId6"/>
          <a:stretch/>
        </p:blipFill>
        <p:spPr>
          <a:xfrm>
            <a:off x="8607600" y="1825560"/>
            <a:ext cx="3356280" cy="23140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26" name="CustomShape 5"/>
          <p:cNvSpPr/>
          <p:nvPr/>
        </p:nvSpPr>
        <p:spPr>
          <a:xfrm>
            <a:off x="1164240" y="5297760"/>
            <a:ext cx="13914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2800" spc="-1" dirty="0" smtClean="0">
                <a:solidFill>
                  <a:srgbClr val="FFFFFF"/>
                </a:solidFill>
              </a:rPr>
              <a:t>Filtre SAW :</a:t>
            </a:r>
            <a:endParaRPr lang="fr-FR" sz="2800" spc="-1" dirty="0">
              <a:solidFill>
                <a:prstClr val="black"/>
              </a:solidFill>
            </a:endParaRPr>
          </a:p>
        </p:txBody>
      </p:sp>
      <p:pic>
        <p:nvPicPr>
          <p:cNvPr id="527" name="Image 13"/>
          <p:cNvPicPr/>
          <p:nvPr/>
        </p:nvPicPr>
        <p:blipFill>
          <a:blip r:embed="rId7"/>
          <a:stretch/>
        </p:blipFill>
        <p:spPr>
          <a:xfrm>
            <a:off x="3465000" y="5118480"/>
            <a:ext cx="1371240" cy="1087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28" name="Image 14"/>
          <p:cNvPicPr/>
          <p:nvPr/>
        </p:nvPicPr>
        <p:blipFill>
          <a:blip r:embed="rId8"/>
          <a:stretch/>
        </p:blipFill>
        <p:spPr>
          <a:xfrm>
            <a:off x="6566760" y="4334760"/>
            <a:ext cx="3718800" cy="23032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ZoneTexte 1"/>
          <p:cNvSpPr txBox="1"/>
          <p:nvPr/>
        </p:nvSpPr>
        <p:spPr>
          <a:xfrm>
            <a:off x="1289909" y="3479991"/>
            <a:ext cx="2531462" cy="369332"/>
          </a:xfrm>
          <a:prstGeom prst="rect">
            <a:avLst/>
          </a:prstGeom>
          <a:noFill/>
        </p:spPr>
        <p:txBody>
          <a:bodyPr wrap="none" rtlCol="0">
            <a:spAutoFit/>
          </a:bodyPr>
          <a:lstStyle/>
          <a:p>
            <a:r>
              <a:rPr lang="fr-FR" dirty="0" smtClean="0">
                <a:solidFill>
                  <a:prstClr val="white"/>
                </a:solidFill>
              </a:rPr>
              <a:t>Consommation : 60mA</a:t>
            </a:r>
            <a:endParaRPr lang="fr-FR" dirty="0">
              <a:solidFill>
                <a:prstClr val="white"/>
              </a:solidFill>
            </a:endParaRPr>
          </a:p>
        </p:txBody>
      </p:sp>
      <p:sp>
        <p:nvSpPr>
          <p:cNvPr id="15" name="ZoneTexte 14"/>
          <p:cNvSpPr txBox="1"/>
          <p:nvPr/>
        </p:nvSpPr>
        <p:spPr>
          <a:xfrm>
            <a:off x="1453418" y="5798311"/>
            <a:ext cx="813043" cy="369332"/>
          </a:xfrm>
          <a:prstGeom prst="rect">
            <a:avLst/>
          </a:prstGeom>
          <a:noFill/>
        </p:spPr>
        <p:txBody>
          <a:bodyPr wrap="none" rtlCol="0">
            <a:spAutoFit/>
          </a:bodyPr>
          <a:lstStyle/>
          <a:p>
            <a:r>
              <a:rPr lang="fr-FR" dirty="0" smtClean="0">
                <a:solidFill>
                  <a:prstClr val="white"/>
                </a:solidFill>
              </a:rPr>
              <a:t>Passif</a:t>
            </a:r>
            <a:endParaRPr lang="fr-FR" dirty="0">
              <a:solidFill>
                <a:prstClr val="white"/>
              </a:solidFill>
            </a:endParaRPr>
          </a:p>
        </p:txBody>
      </p:sp>
    </p:spTree>
    <p:extLst>
      <p:ext uri="{BB962C8B-B14F-4D97-AF65-F5344CB8AC3E}">
        <p14:creationId xmlns:p14="http://schemas.microsoft.com/office/powerpoint/2010/main" val="284760698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b="1" strike="noStrike" spc="-1">
                <a:solidFill>
                  <a:srgbClr val="FFFFFF"/>
                </a:solidFill>
                <a:latin typeface="Calibri Light"/>
                <a:ea typeface="DejaVu Sans"/>
              </a:rPr>
              <a:t>Plan</a:t>
            </a:r>
            <a:endParaRPr lang="fr-FR" sz="4400" b="0" strike="noStrike" spc="-1">
              <a:latin typeface="Arial"/>
            </a:endParaRPr>
          </a:p>
        </p:txBody>
      </p:sp>
      <p:sp>
        <p:nvSpPr>
          <p:cNvPr id="139" name="CustomShape 2"/>
          <p:cNvSpPr/>
          <p:nvPr/>
        </p:nvSpPr>
        <p:spPr>
          <a:xfrm>
            <a:off x="1160640" y="1690560"/>
            <a:ext cx="10191960" cy="4664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lnSpcReduction="10000"/>
          </a:bodyPr>
          <a:lstStyle/>
          <a:p>
            <a:pPr marL="360">
              <a:lnSpc>
                <a:spcPct val="100000"/>
              </a:lnSpc>
              <a:spcBef>
                <a:spcPts val="1001"/>
              </a:spcBef>
            </a:pPr>
            <a:r>
              <a:rPr lang="fr-FR" sz="2800" b="0" i="1" strike="noStrike" spc="-1">
                <a:solidFill>
                  <a:srgbClr val="FFFFFF"/>
                </a:solidFill>
                <a:latin typeface="Calibri"/>
                <a:ea typeface="DejaVu Sans"/>
              </a:rPr>
              <a:t>I. Structure et mécanique</a:t>
            </a:r>
            <a:endParaRPr lang="fr-FR" sz="28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Présentation</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Caractéristiques</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Conclusion</a:t>
            </a:r>
            <a:endParaRPr lang="fr-FR" sz="2400" b="0" strike="noStrike" spc="-1">
              <a:latin typeface="Arial"/>
            </a:endParaRPr>
          </a:p>
          <a:p>
            <a:pPr>
              <a:lnSpc>
                <a:spcPct val="100000"/>
              </a:lnSpc>
              <a:spcBef>
                <a:spcPts val="1001"/>
              </a:spcBef>
            </a:pPr>
            <a:endParaRPr lang="fr-FR" sz="2400" b="0" strike="noStrike" spc="-1">
              <a:latin typeface="Arial"/>
            </a:endParaRPr>
          </a:p>
          <a:p>
            <a:pPr marL="360">
              <a:lnSpc>
                <a:spcPct val="100000"/>
              </a:lnSpc>
              <a:spcBef>
                <a:spcPts val="1001"/>
              </a:spcBef>
            </a:pPr>
            <a:r>
              <a:rPr lang="fr-FR" sz="2800" b="0" i="1" strike="noStrike" spc="-1">
                <a:solidFill>
                  <a:srgbClr val="FFFFFF"/>
                </a:solidFill>
                <a:latin typeface="Calibri"/>
                <a:ea typeface="DejaVu Sans"/>
              </a:rPr>
              <a:t>II. Contrôle du suivi</a:t>
            </a:r>
            <a:endParaRPr lang="fr-FR" sz="28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Fonctionnement</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Matériel</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Logiciel</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Réalisation</a:t>
            </a:r>
            <a:endParaRPr lang="fr-FR" sz="2400" b="0" strike="noStrike" spc="-1">
              <a:latin typeface="Arial"/>
            </a:endParaRPr>
          </a:p>
          <a:p>
            <a:pPr marL="914760" lvl="1" indent="-456480">
              <a:lnSpc>
                <a:spcPct val="100000"/>
              </a:lnSpc>
              <a:spcBef>
                <a:spcPts val="499"/>
              </a:spcBef>
              <a:buClr>
                <a:srgbClr val="FFFFFF"/>
              </a:buClr>
              <a:buFont typeface="Arial"/>
              <a:buAutoNum type="arabicPeriod"/>
            </a:pPr>
            <a:r>
              <a:rPr lang="fr-FR" sz="2400" b="0" i="1" strike="noStrike" spc="-1">
                <a:solidFill>
                  <a:srgbClr val="FFFFFF"/>
                </a:solidFill>
                <a:latin typeface="Calibri"/>
                <a:ea typeface="DejaVu Sans"/>
              </a:rPr>
              <a:t>Conclusion</a:t>
            </a:r>
            <a:endParaRPr lang="fr-FR" sz="2400" b="0" strike="noStrike" spc="-1">
              <a:latin typeface="Arial"/>
            </a:endParaRPr>
          </a:p>
          <a:p>
            <a:pPr marL="457560">
              <a:lnSpc>
                <a:spcPct val="100000"/>
              </a:lnSpc>
              <a:spcBef>
                <a:spcPts val="499"/>
              </a:spcBef>
            </a:pPr>
            <a:endParaRPr lang="fr-FR" sz="2400" b="0" strike="noStrike" spc="-1">
              <a:latin typeface="Arial"/>
            </a:endParaRPr>
          </a:p>
          <a:p>
            <a:pPr>
              <a:lnSpc>
                <a:spcPct val="100000"/>
              </a:lnSpc>
            </a:pPr>
            <a:endParaRPr lang="fr-FR" sz="2400" b="0" strike="noStrike" spc="-1">
              <a:latin typeface="Arial"/>
            </a:endParaRPr>
          </a:p>
        </p:txBody>
      </p:sp>
      <p:sp>
        <p:nvSpPr>
          <p:cNvPr id="140" name="CustomShape 3"/>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62238ADF-7D15-411B-B6A2-D722CA909E58}" type="slidenum">
              <a:rPr lang="fr-FR" sz="1200" b="0" strike="noStrike" spc="-1">
                <a:solidFill>
                  <a:srgbClr val="FFFFFF"/>
                </a:solidFill>
                <a:latin typeface="Calibri"/>
                <a:ea typeface="DejaVu Sans"/>
              </a:rPr>
              <a:t>4</a:t>
            </a:fld>
            <a:endParaRPr lang="fr-FR" sz="1200" b="0" strike="noStrike" spc="-1">
              <a:latin typeface="Arial"/>
            </a:endParaRPr>
          </a:p>
        </p:txBody>
      </p:sp>
      <p:pic>
        <p:nvPicPr>
          <p:cNvPr id="141" name="Image 6"/>
          <p:cNvPicPr/>
          <p:nvPr/>
        </p:nvPicPr>
        <p:blipFill>
          <a:blip r:embed="rId2"/>
          <a:stretch/>
        </p:blipFill>
        <p:spPr>
          <a:xfrm>
            <a:off x="9299880" y="0"/>
            <a:ext cx="2891160" cy="1604160"/>
          </a:xfrm>
          <a:prstGeom prst="rect">
            <a:avLst/>
          </a:prstGeom>
          <a:ln>
            <a:noFill/>
          </a:ln>
          <a:effectLst>
            <a:softEdge rad="660400"/>
          </a:effectLst>
        </p:spPr>
      </p:pic>
      <p:pic>
        <p:nvPicPr>
          <p:cNvPr id="142" name="Image 7"/>
          <p:cNvPicPr/>
          <p:nvPr/>
        </p:nvPicPr>
        <p:blipFill>
          <a:blip r:embed="rId3"/>
          <a:srcRect t="7559" r="23847" b="9907"/>
          <a:stretch/>
        </p:blipFill>
        <p:spPr>
          <a:xfrm>
            <a:off x="0" y="0"/>
            <a:ext cx="1159560" cy="2495880"/>
          </a:xfrm>
          <a:prstGeom prst="rect">
            <a:avLst/>
          </a:prstGeom>
          <a:ln>
            <a:noFill/>
          </a:ln>
        </p:spPr>
      </p:pic>
      <p:sp>
        <p:nvSpPr>
          <p:cNvPr id="143" name="CustomShape 4"/>
          <p:cNvSpPr/>
          <p:nvPr/>
        </p:nvSpPr>
        <p:spPr>
          <a:xfrm>
            <a:off x="5900760" y="1671840"/>
            <a:ext cx="6095160" cy="415502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60">
              <a:lnSpc>
                <a:spcPct val="100000"/>
              </a:lnSpc>
              <a:spcBef>
                <a:spcPts val="1001"/>
              </a:spcBef>
            </a:pPr>
            <a:r>
              <a:rPr lang="fr-FR" sz="2800" b="0" i="1" strike="noStrike" spc="-1" dirty="0">
                <a:solidFill>
                  <a:srgbClr val="FFFFFF"/>
                </a:solidFill>
                <a:latin typeface="Calibri"/>
                <a:ea typeface="DejaVu Sans"/>
              </a:rPr>
              <a:t>III. Réception et émission</a:t>
            </a:r>
            <a:endParaRPr lang="fr-FR" sz="2800" b="0" strike="noStrike" spc="-1" dirty="0">
              <a:latin typeface="Arial"/>
            </a:endParaRPr>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Architecture</a:t>
            </a:r>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Bilan de liaison</a:t>
            </a:r>
            <a:endParaRPr lang="fr-FR" sz="2400" spc="-1" dirty="0"/>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Choix </a:t>
            </a:r>
            <a:r>
              <a:rPr lang="fr-FR" sz="2400" i="1" spc="-1" dirty="0" smtClean="0">
                <a:solidFill>
                  <a:srgbClr val="FFFFFF"/>
                </a:solidFill>
                <a:latin typeface="Calibri"/>
              </a:rPr>
              <a:t>et alimentation de </a:t>
            </a:r>
            <a:r>
              <a:rPr lang="fr-FR" sz="2400" i="1" spc="-1" dirty="0">
                <a:solidFill>
                  <a:srgbClr val="FFFFFF"/>
                </a:solidFill>
                <a:latin typeface="Calibri"/>
              </a:rPr>
              <a:t>l’antenne</a:t>
            </a:r>
            <a:endParaRPr lang="fr-FR" sz="2400" spc="-1" dirty="0"/>
          </a:p>
          <a:p>
            <a:pPr marL="914760" lvl="1" indent="-456480">
              <a:lnSpc>
                <a:spcPct val="100000"/>
              </a:lnSpc>
              <a:spcBef>
                <a:spcPts val="499"/>
              </a:spcBef>
              <a:buClr>
                <a:srgbClr val="FFFFFF"/>
              </a:buClr>
              <a:buFont typeface="Arial"/>
              <a:buAutoNum type="arabicPeriod"/>
            </a:pPr>
            <a:r>
              <a:rPr lang="fr-FR" sz="2400" i="1" spc="-1" dirty="0" smtClean="0">
                <a:solidFill>
                  <a:srgbClr val="FFFFFF"/>
                </a:solidFill>
                <a:latin typeface="Calibri"/>
              </a:rPr>
              <a:t>Réalisation </a:t>
            </a:r>
            <a:r>
              <a:rPr lang="fr-FR" sz="2400" i="1" spc="-1" dirty="0">
                <a:solidFill>
                  <a:srgbClr val="FFFFFF"/>
                </a:solidFill>
                <a:latin typeface="Calibri"/>
              </a:rPr>
              <a:t>et essai de l’antenne</a:t>
            </a:r>
            <a:endParaRPr lang="fr-FR" sz="2400" spc="-1" dirty="0"/>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Circuit RF</a:t>
            </a:r>
          </a:p>
          <a:p>
            <a:pPr marL="914760" lvl="1" indent="-456480">
              <a:lnSpc>
                <a:spcPct val="100000"/>
              </a:lnSpc>
              <a:spcBef>
                <a:spcPts val="499"/>
              </a:spcBef>
              <a:buClr>
                <a:srgbClr val="FFFFFF"/>
              </a:buClr>
              <a:buFont typeface="Arial"/>
              <a:buAutoNum type="arabicPeriod"/>
            </a:pPr>
            <a:r>
              <a:rPr lang="fr-FR" sz="2400" i="1" spc="-1" dirty="0">
                <a:solidFill>
                  <a:srgbClr val="FFFFFF"/>
                </a:solidFill>
                <a:latin typeface="Calibri"/>
              </a:rPr>
              <a:t>Conclusion</a:t>
            </a:r>
            <a:endParaRPr lang="fr-FR" sz="2400" spc="-1" dirty="0"/>
          </a:p>
        </p:txBody>
      </p:sp>
    </p:spTree>
    <p:extLst>
      <p:ext uri="{BB962C8B-B14F-4D97-AF65-F5344CB8AC3E}">
        <p14:creationId xmlns:p14="http://schemas.microsoft.com/office/powerpoint/2010/main" val="77204805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30"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54067B6C-28B3-4C72-AF21-934D7B45DDD2}" type="slidenum">
              <a:rPr lang="fr-FR" sz="1200" spc="-1">
                <a:solidFill>
                  <a:srgbClr val="FFFFFF"/>
                </a:solidFill>
                <a:latin typeface="Calibri"/>
              </a:rPr>
              <a:pPr algn="r"/>
              <a:t>40</a:t>
            </a:fld>
            <a:endParaRPr lang="fr-FR" sz="1200" spc="-1">
              <a:solidFill>
                <a:prstClr val="black"/>
              </a:solidFill>
            </a:endParaRPr>
          </a:p>
        </p:txBody>
      </p:sp>
      <p:pic>
        <p:nvPicPr>
          <p:cNvPr id="531" name="Image 8"/>
          <p:cNvPicPr/>
          <p:nvPr/>
        </p:nvPicPr>
        <p:blipFill>
          <a:blip r:embed="rId2"/>
          <a:srcRect t="7559" r="23847" b="9907"/>
          <a:stretch/>
        </p:blipFill>
        <p:spPr>
          <a:xfrm>
            <a:off x="0" y="0"/>
            <a:ext cx="1159560" cy="2495880"/>
          </a:xfrm>
          <a:prstGeom prst="rect">
            <a:avLst/>
          </a:prstGeom>
          <a:ln>
            <a:noFill/>
          </a:ln>
        </p:spPr>
      </p:pic>
      <p:pic>
        <p:nvPicPr>
          <p:cNvPr id="532" name="Image 9"/>
          <p:cNvPicPr/>
          <p:nvPr/>
        </p:nvPicPr>
        <p:blipFill>
          <a:blip r:embed="rId3"/>
          <a:stretch/>
        </p:blipFill>
        <p:spPr>
          <a:xfrm>
            <a:off x="9299880" y="0"/>
            <a:ext cx="2891160" cy="1604160"/>
          </a:xfrm>
          <a:prstGeom prst="rect">
            <a:avLst/>
          </a:prstGeom>
          <a:ln>
            <a:noFill/>
          </a:ln>
          <a:effectLst>
            <a:softEdge rad="660400"/>
          </a:effectLst>
        </p:spPr>
      </p:pic>
      <p:sp>
        <p:nvSpPr>
          <p:cNvPr id="533"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a:solidFill>
                  <a:srgbClr val="FFFFFF"/>
                </a:solidFill>
                <a:latin typeface="Calibri"/>
              </a:rPr>
              <a:t>5. Circuit RF</a:t>
            </a:r>
            <a:endParaRPr lang="fr-FR" sz="2800" spc="-1">
              <a:solidFill>
                <a:prstClr val="black"/>
              </a:solidFill>
            </a:endParaRPr>
          </a:p>
        </p:txBody>
      </p:sp>
      <p:sp>
        <p:nvSpPr>
          <p:cNvPr id="534" name="CustomShape 4"/>
          <p:cNvSpPr/>
          <p:nvPr/>
        </p:nvSpPr>
        <p:spPr>
          <a:xfrm>
            <a:off x="1086058" y="4678657"/>
            <a:ext cx="972732" cy="48239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2800" spc="-1" dirty="0">
                <a:solidFill>
                  <a:srgbClr val="FFFFFF"/>
                </a:solidFill>
              </a:rPr>
              <a:t>HPA :</a:t>
            </a:r>
            <a:endParaRPr lang="fr-FR" sz="2800" spc="-1" dirty="0">
              <a:solidFill>
                <a:prstClr val="black"/>
              </a:solidFill>
            </a:endParaRPr>
          </a:p>
        </p:txBody>
      </p:sp>
      <p:pic>
        <p:nvPicPr>
          <p:cNvPr id="535" name="Image 15"/>
          <p:cNvPicPr/>
          <p:nvPr/>
        </p:nvPicPr>
        <p:blipFill>
          <a:blip r:embed="rId4"/>
          <a:stretch/>
        </p:blipFill>
        <p:spPr>
          <a:xfrm>
            <a:off x="4131454" y="4835198"/>
            <a:ext cx="1134012" cy="1037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36" name="CustomShape 5"/>
          <p:cNvSpPr/>
          <p:nvPr/>
        </p:nvSpPr>
        <p:spPr>
          <a:xfrm>
            <a:off x="1650246" y="5102063"/>
            <a:ext cx="1761694" cy="833074"/>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pc="-1" dirty="0">
                <a:solidFill>
                  <a:srgbClr val="FFFFFF"/>
                </a:solidFill>
              </a:rPr>
              <a:t>Puissance RF : </a:t>
            </a:r>
            <a:r>
              <a:rPr lang="fr-FR" spc="-1" dirty="0" smtClean="0">
                <a:solidFill>
                  <a:srgbClr val="FFFFFF"/>
                </a:solidFill>
              </a:rPr>
              <a:t>5W</a:t>
            </a:r>
            <a:endParaRPr lang="fr-FR" spc="-1" dirty="0" smtClean="0">
              <a:solidFill>
                <a:srgbClr val="FFFFFF"/>
              </a:solidFill>
            </a:endParaRPr>
          </a:p>
          <a:p>
            <a:r>
              <a:rPr lang="fr-FR" spc="-1" dirty="0" smtClean="0">
                <a:solidFill>
                  <a:srgbClr val="FFFFFF"/>
                </a:solidFill>
              </a:rPr>
              <a:t>Consommation </a:t>
            </a:r>
            <a:r>
              <a:rPr lang="fr-FR" spc="-1" dirty="0" smtClean="0">
                <a:solidFill>
                  <a:srgbClr val="FFFFFF"/>
                </a:solidFill>
              </a:rPr>
              <a:t>:1A</a:t>
            </a:r>
            <a:endParaRPr lang="fr-FR" spc="-1" dirty="0">
              <a:solidFill>
                <a:prstClr val="black"/>
              </a:solidFill>
            </a:endParaRPr>
          </a:p>
        </p:txBody>
      </p:sp>
      <p:sp>
        <p:nvSpPr>
          <p:cNvPr id="537" name="CustomShape 6"/>
          <p:cNvSpPr/>
          <p:nvPr/>
        </p:nvSpPr>
        <p:spPr>
          <a:xfrm>
            <a:off x="7366782" y="2410404"/>
            <a:ext cx="2032200" cy="52488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z="2800" spc="-1" dirty="0" err="1">
                <a:solidFill>
                  <a:srgbClr val="FFFFFF"/>
                </a:solidFill>
              </a:rPr>
              <a:t>Tranceiver</a:t>
            </a:r>
            <a:r>
              <a:rPr lang="fr-FR" sz="2800" spc="-1" dirty="0">
                <a:solidFill>
                  <a:srgbClr val="FFFFFF"/>
                </a:solidFill>
              </a:rPr>
              <a:t> </a:t>
            </a:r>
            <a:r>
              <a:rPr lang="fr-FR" spc="-1" dirty="0">
                <a:solidFill>
                  <a:srgbClr val="FFFFFF"/>
                </a:solidFill>
              </a:rPr>
              <a:t>:</a:t>
            </a:r>
            <a:endParaRPr lang="fr-FR" spc="-1" dirty="0">
              <a:solidFill>
                <a:prstClr val="black"/>
              </a:solidFill>
            </a:endParaRPr>
          </a:p>
        </p:txBody>
      </p:sp>
      <p:pic>
        <p:nvPicPr>
          <p:cNvPr id="538" name="Image 16"/>
          <p:cNvPicPr/>
          <p:nvPr/>
        </p:nvPicPr>
        <p:blipFill>
          <a:blip r:embed="rId5"/>
          <a:stretch/>
        </p:blipFill>
        <p:spPr>
          <a:xfrm>
            <a:off x="8878993" y="4510265"/>
            <a:ext cx="1318838" cy="12995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39" name="CustomShape 7"/>
          <p:cNvSpPr/>
          <p:nvPr/>
        </p:nvSpPr>
        <p:spPr>
          <a:xfrm>
            <a:off x="7698860" y="2854258"/>
            <a:ext cx="4005720" cy="149717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fr-FR" spc="-1" dirty="0">
                <a:solidFill>
                  <a:srgbClr val="FFFFFF"/>
                </a:solidFill>
              </a:rPr>
              <a:t>Modulation GMSK/BFSK</a:t>
            </a:r>
            <a:endParaRPr lang="fr-FR" spc="-1" dirty="0">
              <a:solidFill>
                <a:prstClr val="black"/>
              </a:solidFill>
            </a:endParaRPr>
          </a:p>
          <a:p>
            <a:r>
              <a:rPr lang="fr-FR" spc="-1" dirty="0">
                <a:solidFill>
                  <a:srgbClr val="FFFFFF"/>
                </a:solidFill>
              </a:rPr>
              <a:t>Débit 1,2Kbps ; 9,6Kbps …</a:t>
            </a:r>
            <a:endParaRPr lang="fr-FR" spc="-1" dirty="0">
              <a:solidFill>
                <a:prstClr val="black"/>
              </a:solidFill>
            </a:endParaRPr>
          </a:p>
          <a:p>
            <a:r>
              <a:rPr lang="fr-FR" spc="-1" dirty="0">
                <a:solidFill>
                  <a:srgbClr val="FFFFFF"/>
                </a:solidFill>
              </a:rPr>
              <a:t>Sensibilité élevée </a:t>
            </a:r>
            <a:r>
              <a:rPr lang="fr-FR" spc="-1" dirty="0" smtClean="0">
                <a:solidFill>
                  <a:srgbClr val="FFFFFF"/>
                </a:solidFill>
              </a:rPr>
              <a:t>(&lt; 100dBm)</a:t>
            </a:r>
          </a:p>
          <a:p>
            <a:r>
              <a:rPr lang="fr-FR" spc="-1" dirty="0" smtClean="0">
                <a:solidFill>
                  <a:srgbClr val="FFFFFF"/>
                </a:solidFill>
              </a:rPr>
              <a:t>Consommation maximale </a:t>
            </a:r>
            <a:r>
              <a:rPr lang="fr-FR" spc="-1" dirty="0" smtClean="0">
                <a:solidFill>
                  <a:srgbClr val="FFFFFF"/>
                </a:solidFill>
              </a:rPr>
              <a:t>: 85mA</a:t>
            </a:r>
            <a:endParaRPr lang="fr-FR" spc="-1" dirty="0">
              <a:solidFill>
                <a:prstClr val="black"/>
              </a:solidFill>
            </a:endParaRPr>
          </a:p>
        </p:txBody>
      </p:sp>
      <p:sp>
        <p:nvSpPr>
          <p:cNvPr id="2" name="Rectangle 1"/>
          <p:cNvSpPr/>
          <p:nvPr/>
        </p:nvSpPr>
        <p:spPr>
          <a:xfrm>
            <a:off x="1159560" y="2498103"/>
            <a:ext cx="1539652" cy="523220"/>
          </a:xfrm>
          <a:prstGeom prst="rect">
            <a:avLst/>
          </a:prstGeom>
        </p:spPr>
        <p:txBody>
          <a:bodyPr wrap="none">
            <a:spAutoFit/>
          </a:bodyPr>
          <a:lstStyle/>
          <a:p>
            <a:r>
              <a:rPr lang="fr-FR" sz="2800" spc="-1" dirty="0" smtClean="0">
                <a:solidFill>
                  <a:srgbClr val="FFFFFF"/>
                </a:solidFill>
              </a:rPr>
              <a:t>Switch : </a:t>
            </a:r>
            <a:endParaRPr lang="fr-FR" sz="2800" dirty="0"/>
          </a:p>
        </p:txBody>
      </p:sp>
      <p:sp>
        <p:nvSpPr>
          <p:cNvPr id="14" name="CustomShape 5"/>
          <p:cNvSpPr/>
          <p:nvPr/>
        </p:nvSpPr>
        <p:spPr>
          <a:xfrm>
            <a:off x="1650246" y="2935292"/>
            <a:ext cx="4082844" cy="94446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r>
              <a:rPr lang="fr-FR" spc="-1" dirty="0" smtClean="0">
                <a:solidFill>
                  <a:srgbClr val="FFFFFF"/>
                </a:solidFill>
              </a:rPr>
              <a:t>Pertes : &lt;0,4dB</a:t>
            </a:r>
          </a:p>
          <a:p>
            <a:r>
              <a:rPr lang="fr-FR" spc="-1" dirty="0" smtClean="0">
                <a:solidFill>
                  <a:srgbClr val="FFFFFF"/>
                </a:solidFill>
              </a:rPr>
              <a:t>Haute isolation : 40dB</a:t>
            </a:r>
          </a:p>
          <a:p>
            <a:r>
              <a:rPr lang="fr-FR" spc="-1" dirty="0" smtClean="0">
                <a:solidFill>
                  <a:srgbClr val="FFFFFF"/>
                </a:solidFill>
              </a:rPr>
              <a:t>Consommation négligeable</a:t>
            </a:r>
            <a:endParaRPr lang="fr-FR" spc="-1" dirty="0">
              <a:solidFill>
                <a:prstClr val="black"/>
              </a:solidFill>
            </a:endParaRPr>
          </a:p>
        </p:txBody>
      </p:sp>
    </p:spTree>
    <p:extLst>
      <p:ext uri="{BB962C8B-B14F-4D97-AF65-F5344CB8AC3E}">
        <p14:creationId xmlns:p14="http://schemas.microsoft.com/office/powerpoint/2010/main" val="232148596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CustomShape 1"/>
          <p:cNvSpPr/>
          <p:nvPr/>
        </p:nvSpPr>
        <p:spPr>
          <a:xfrm>
            <a:off x="1160640" y="36504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41"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A1B7CD81-2F14-4E5C-ADB9-9BA2CBEC3BAA}" type="slidenum">
              <a:rPr lang="fr-FR" sz="1200" spc="-1">
                <a:solidFill>
                  <a:srgbClr val="FFFFFF"/>
                </a:solidFill>
                <a:latin typeface="Calibri"/>
              </a:rPr>
              <a:pPr algn="r"/>
              <a:t>41</a:t>
            </a:fld>
            <a:endParaRPr lang="fr-FR" sz="1200" spc="-1">
              <a:solidFill>
                <a:prstClr val="black"/>
              </a:solidFill>
            </a:endParaRPr>
          </a:p>
        </p:txBody>
      </p:sp>
      <p:pic>
        <p:nvPicPr>
          <p:cNvPr id="542" name="Image 8"/>
          <p:cNvPicPr/>
          <p:nvPr/>
        </p:nvPicPr>
        <p:blipFill>
          <a:blip r:embed="rId2"/>
          <a:srcRect t="7559" r="23847" b="9907"/>
          <a:stretch/>
        </p:blipFill>
        <p:spPr>
          <a:xfrm>
            <a:off x="0" y="0"/>
            <a:ext cx="1159560" cy="2495880"/>
          </a:xfrm>
          <a:prstGeom prst="rect">
            <a:avLst/>
          </a:prstGeom>
          <a:ln>
            <a:noFill/>
          </a:ln>
        </p:spPr>
      </p:pic>
      <p:pic>
        <p:nvPicPr>
          <p:cNvPr id="543" name="Image 9"/>
          <p:cNvPicPr/>
          <p:nvPr/>
        </p:nvPicPr>
        <p:blipFill>
          <a:blip r:embed="rId3"/>
          <a:stretch/>
        </p:blipFill>
        <p:spPr>
          <a:xfrm>
            <a:off x="9299880" y="0"/>
            <a:ext cx="2891160" cy="1604160"/>
          </a:xfrm>
          <a:prstGeom prst="rect">
            <a:avLst/>
          </a:prstGeom>
          <a:ln>
            <a:noFill/>
          </a:ln>
          <a:effectLst>
            <a:softEdge rad="660400"/>
          </a:effectLst>
        </p:spPr>
      </p:pic>
      <p:sp>
        <p:nvSpPr>
          <p:cNvPr id="544" name="CustomShape 3"/>
          <p:cNvSpPr/>
          <p:nvPr/>
        </p:nvSpPr>
        <p:spPr>
          <a:xfrm>
            <a:off x="838080" y="1825560"/>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a:solidFill>
                  <a:srgbClr val="FFFFFF"/>
                </a:solidFill>
                <a:latin typeface="Calibri"/>
              </a:rPr>
              <a:t>5. Circuit RF</a:t>
            </a:r>
            <a:endParaRPr lang="fr-FR" sz="2800" spc="-1">
              <a:solidFill>
                <a:prstClr val="black"/>
              </a:solidFill>
            </a:endParaRPr>
          </a:p>
        </p:txBody>
      </p:sp>
      <p:grpSp>
        <p:nvGrpSpPr>
          <p:cNvPr id="3" name="Groupe 2"/>
          <p:cNvGrpSpPr/>
          <p:nvPr/>
        </p:nvGrpSpPr>
        <p:grpSpPr>
          <a:xfrm>
            <a:off x="429204" y="2328365"/>
            <a:ext cx="7343196" cy="4028155"/>
            <a:chOff x="3137425" y="1899086"/>
            <a:chExt cx="7552417" cy="3418963"/>
          </a:xfrm>
        </p:grpSpPr>
        <p:sp>
          <p:nvSpPr>
            <p:cNvPr id="2" name="Rectangle 1"/>
            <p:cNvSpPr/>
            <p:nvPr/>
          </p:nvSpPr>
          <p:spPr>
            <a:xfrm>
              <a:off x="3137425" y="1899086"/>
              <a:ext cx="7552417" cy="34189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45" name="Image 12"/>
            <p:cNvPicPr/>
            <p:nvPr/>
          </p:nvPicPr>
          <p:blipFill rotWithShape="1">
            <a:blip r:embed="rId4"/>
            <a:srcRect l="4781" t="8441" r="5274" b="24448"/>
            <a:stretch/>
          </p:blipFill>
          <p:spPr>
            <a:xfrm>
              <a:off x="3137425" y="1909128"/>
              <a:ext cx="7552417" cy="3408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10" name="Image 7"/>
          <p:cNvPicPr/>
          <p:nvPr/>
        </p:nvPicPr>
        <p:blipFill rotWithShape="1">
          <a:blip r:embed="rId5"/>
          <a:srcRect l="4269" t="15957" r="18992" b="11640"/>
          <a:stretch/>
        </p:blipFill>
        <p:spPr>
          <a:xfrm rot="5400000">
            <a:off x="7012171" y="1646660"/>
            <a:ext cx="5938738" cy="33754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1860206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CustomShape 1"/>
          <p:cNvSpPr/>
          <p:nvPr/>
        </p:nvSpPr>
        <p:spPr>
          <a:xfrm>
            <a:off x="1160640" y="390420"/>
            <a:ext cx="10191960" cy="132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nSpc>
                <a:spcPct val="90000"/>
              </a:lnSpc>
            </a:pPr>
            <a:r>
              <a:rPr lang="fr-FR" sz="4400" spc="-1">
                <a:solidFill>
                  <a:srgbClr val="FFFFFF"/>
                </a:solidFill>
                <a:latin typeface="Calibri"/>
              </a:rPr>
              <a:t>III. </a:t>
            </a:r>
            <a:r>
              <a:rPr lang="fr-FR" sz="4400" b="1" spc="-1">
                <a:solidFill>
                  <a:srgbClr val="FFFFFF"/>
                </a:solidFill>
                <a:latin typeface="Calibri Light"/>
              </a:rPr>
              <a:t>Réception et émission</a:t>
            </a:r>
            <a:endParaRPr lang="fr-FR" sz="4400" spc="-1">
              <a:solidFill>
                <a:prstClr val="black"/>
              </a:solidFill>
            </a:endParaRPr>
          </a:p>
        </p:txBody>
      </p:sp>
      <p:sp>
        <p:nvSpPr>
          <p:cNvPr id="553" name="CustomShape 2"/>
          <p:cNvSpPr/>
          <p:nvPr/>
        </p:nvSpPr>
        <p:spPr>
          <a:xfrm>
            <a:off x="8610480" y="6356520"/>
            <a:ext cx="2742120" cy="36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fld id="{1752BAD4-1F30-44BD-950D-28C35E945942}" type="slidenum">
              <a:rPr lang="fr-FR" sz="1200" spc="-1">
                <a:solidFill>
                  <a:srgbClr val="FFFFFF"/>
                </a:solidFill>
                <a:latin typeface="Calibri"/>
              </a:rPr>
              <a:pPr algn="r"/>
              <a:t>42</a:t>
            </a:fld>
            <a:endParaRPr lang="fr-FR" sz="1200" spc="-1">
              <a:solidFill>
                <a:prstClr val="black"/>
              </a:solidFill>
            </a:endParaRPr>
          </a:p>
        </p:txBody>
      </p:sp>
      <p:pic>
        <p:nvPicPr>
          <p:cNvPr id="554" name="Image 8"/>
          <p:cNvPicPr/>
          <p:nvPr/>
        </p:nvPicPr>
        <p:blipFill>
          <a:blip r:embed="rId2"/>
          <a:srcRect t="7559" r="23847" b="9907"/>
          <a:stretch/>
        </p:blipFill>
        <p:spPr>
          <a:xfrm>
            <a:off x="0" y="0"/>
            <a:ext cx="1159560" cy="2495880"/>
          </a:xfrm>
          <a:prstGeom prst="rect">
            <a:avLst/>
          </a:prstGeom>
          <a:ln>
            <a:noFill/>
          </a:ln>
        </p:spPr>
      </p:pic>
      <p:pic>
        <p:nvPicPr>
          <p:cNvPr id="555" name="Image 9"/>
          <p:cNvPicPr/>
          <p:nvPr/>
        </p:nvPicPr>
        <p:blipFill>
          <a:blip r:embed="rId3"/>
          <a:stretch/>
        </p:blipFill>
        <p:spPr>
          <a:xfrm>
            <a:off x="9299880" y="0"/>
            <a:ext cx="2891160" cy="1604160"/>
          </a:xfrm>
          <a:prstGeom prst="rect">
            <a:avLst/>
          </a:prstGeom>
          <a:ln>
            <a:noFill/>
          </a:ln>
          <a:effectLst>
            <a:softEdge rad="660400"/>
          </a:effectLst>
        </p:spPr>
      </p:pic>
      <p:sp>
        <p:nvSpPr>
          <p:cNvPr id="556" name="CustomShape 3"/>
          <p:cNvSpPr/>
          <p:nvPr/>
        </p:nvSpPr>
        <p:spPr>
          <a:xfrm>
            <a:off x="999360" y="1502695"/>
            <a:ext cx="10514520" cy="90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marL="360">
              <a:lnSpc>
                <a:spcPct val="90000"/>
              </a:lnSpc>
              <a:spcBef>
                <a:spcPts val="1001"/>
              </a:spcBef>
            </a:pPr>
            <a:r>
              <a:rPr lang="fr-FR" sz="2800" i="1" spc="-1">
                <a:solidFill>
                  <a:srgbClr val="FFFFFF"/>
                </a:solidFill>
                <a:latin typeface="Calibri"/>
              </a:rPr>
              <a:t>6. </a:t>
            </a:r>
            <a:r>
              <a:rPr lang="fr-FR" sz="2800" i="1" spc="-1" dirty="0">
                <a:solidFill>
                  <a:srgbClr val="FFFFFF"/>
                </a:solidFill>
                <a:latin typeface="Calibri"/>
              </a:rPr>
              <a:t>Conclusion</a:t>
            </a:r>
            <a:endParaRPr lang="fr-FR" sz="2800" spc="-1" dirty="0">
              <a:solidFill>
                <a:prstClr val="black"/>
              </a:solidFill>
            </a:endParaRPr>
          </a:p>
        </p:txBody>
      </p:sp>
      <p:sp>
        <p:nvSpPr>
          <p:cNvPr id="8" name="CustomShape 4"/>
          <p:cNvSpPr/>
          <p:nvPr/>
        </p:nvSpPr>
        <p:spPr>
          <a:xfrm>
            <a:off x="999360" y="2105280"/>
            <a:ext cx="9285634" cy="50260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685800" lvl="1" indent="-227520">
              <a:spcBef>
                <a:spcPts val="499"/>
              </a:spcBef>
              <a:buClr>
                <a:srgbClr val="FFFFFF"/>
              </a:buClr>
              <a:buFont typeface="Arial"/>
              <a:buChar char="•"/>
            </a:pPr>
            <a:r>
              <a:rPr lang="fr-FR" sz="2200" spc="-1" dirty="0" smtClean="0">
                <a:solidFill>
                  <a:srgbClr val="FFFFFF"/>
                </a:solidFill>
                <a:latin typeface="Calibri"/>
              </a:rPr>
              <a:t>Antenne :</a:t>
            </a:r>
            <a:endParaRPr lang="fr-FR" sz="2200" spc="-1" dirty="0">
              <a:solidFill>
                <a:prstClr val="black"/>
              </a:solidFill>
            </a:endParaRPr>
          </a:p>
          <a:p>
            <a:pPr marL="1257840" lvl="2" indent="-342360">
              <a:spcBef>
                <a:spcPts val="600"/>
              </a:spcBef>
              <a:buClr>
                <a:srgbClr val="FFFFFF"/>
              </a:buClr>
              <a:buFont typeface="Wingdings" charset="2"/>
              <a:buChar char=""/>
            </a:pPr>
            <a:r>
              <a:rPr lang="fr-FR" sz="2000" spc="-1" dirty="0" smtClean="0">
                <a:solidFill>
                  <a:srgbClr val="FFFFFF"/>
                </a:solidFill>
                <a:latin typeface="Calibri"/>
              </a:rPr>
              <a:t>Simulation </a:t>
            </a:r>
            <a:r>
              <a:rPr lang="fr-FR" sz="2000" spc="-1" dirty="0" smtClean="0">
                <a:solidFill>
                  <a:srgbClr val="FFFFFF"/>
                </a:solidFill>
                <a:latin typeface="Calibri"/>
              </a:rPr>
              <a:t>et </a:t>
            </a:r>
            <a:r>
              <a:rPr lang="fr-FR" sz="2000" spc="-1" dirty="0" smtClean="0">
                <a:solidFill>
                  <a:srgbClr val="FFFFFF"/>
                </a:solidFill>
                <a:latin typeface="Calibri"/>
              </a:rPr>
              <a:t>essai </a:t>
            </a:r>
            <a:r>
              <a:rPr lang="fr-FR" sz="2000" spc="-1" dirty="0" smtClean="0">
                <a:solidFill>
                  <a:srgbClr val="FFFFFF"/>
                </a:solidFill>
                <a:latin typeface="Calibri"/>
              </a:rPr>
              <a:t>prometteurs</a:t>
            </a:r>
            <a:endParaRPr lang="fr-FR" sz="2000" spc="-1" dirty="0">
              <a:solidFill>
                <a:prstClr val="black"/>
              </a:solidFill>
            </a:endParaRPr>
          </a:p>
          <a:p>
            <a:pPr marL="1257840" lvl="2" indent="-342360">
              <a:buClr>
                <a:srgbClr val="FFFFFF"/>
              </a:buClr>
              <a:buFont typeface="Wingdings" charset="2"/>
              <a:buChar char=""/>
            </a:pPr>
            <a:r>
              <a:rPr lang="fr-FR" sz="2000" spc="-1" dirty="0" smtClean="0">
                <a:solidFill>
                  <a:srgbClr val="FFFFFF"/>
                </a:solidFill>
                <a:latin typeface="Calibri"/>
              </a:rPr>
              <a:t>En cours de </a:t>
            </a:r>
            <a:r>
              <a:rPr lang="fr-FR" sz="2000" spc="-1" dirty="0" smtClean="0">
                <a:solidFill>
                  <a:srgbClr val="FFFFFF"/>
                </a:solidFill>
                <a:latin typeface="Calibri"/>
              </a:rPr>
              <a:t>fabrication </a:t>
            </a:r>
            <a:r>
              <a:rPr lang="fr-FR" sz="2000" spc="-1" dirty="0" smtClean="0">
                <a:solidFill>
                  <a:srgbClr val="FFFFFF"/>
                </a:solidFill>
                <a:latin typeface="Calibri"/>
              </a:rPr>
              <a:t>en matériaux </a:t>
            </a:r>
            <a:r>
              <a:rPr lang="fr-FR" sz="2000" spc="-1" dirty="0" smtClean="0">
                <a:solidFill>
                  <a:srgbClr val="FFFFFF"/>
                </a:solidFill>
                <a:latin typeface="Calibri"/>
              </a:rPr>
              <a:t>grillagés</a:t>
            </a:r>
            <a:endParaRPr lang="fr-FR" sz="2000" spc="-1" dirty="0">
              <a:solidFill>
                <a:prstClr val="black"/>
              </a:solidFill>
            </a:endParaRPr>
          </a:p>
          <a:p>
            <a:pPr marL="685800" lvl="1" indent="-227520">
              <a:spcBef>
                <a:spcPts val="1199"/>
              </a:spcBef>
              <a:buClr>
                <a:srgbClr val="FFFFFF"/>
              </a:buClr>
              <a:buFont typeface="Arial"/>
              <a:buChar char="•"/>
            </a:pPr>
            <a:r>
              <a:rPr lang="fr-FR" sz="2200" spc="-1" dirty="0" smtClean="0">
                <a:solidFill>
                  <a:srgbClr val="FFFFFF"/>
                </a:solidFill>
                <a:latin typeface="Calibri"/>
              </a:rPr>
              <a:t>Circuit RF :</a:t>
            </a:r>
            <a:endParaRPr lang="fr-FR" sz="2200" spc="-1" dirty="0">
              <a:solidFill>
                <a:prstClr val="black"/>
              </a:solidFill>
            </a:endParaRPr>
          </a:p>
          <a:p>
            <a:pPr marL="1257840" lvl="2" indent="-342360">
              <a:spcBef>
                <a:spcPts val="600"/>
              </a:spcBef>
              <a:buClr>
                <a:srgbClr val="FFFFFF"/>
              </a:buClr>
              <a:buFont typeface="Wingdings" charset="2"/>
              <a:buChar char=""/>
            </a:pPr>
            <a:r>
              <a:rPr lang="fr-FR" sz="2000" spc="-1" dirty="0" smtClean="0">
                <a:solidFill>
                  <a:srgbClr val="FFFFFF"/>
                </a:solidFill>
                <a:latin typeface="Calibri"/>
              </a:rPr>
              <a:t>PCB </a:t>
            </a:r>
            <a:r>
              <a:rPr lang="fr-FR" sz="2000" spc="-1" dirty="0" smtClean="0">
                <a:solidFill>
                  <a:srgbClr val="FFFFFF"/>
                </a:solidFill>
                <a:latin typeface="Calibri"/>
              </a:rPr>
              <a:t>quasiment achevé, le design semble fiable</a:t>
            </a:r>
          </a:p>
          <a:p>
            <a:pPr marL="1257840" lvl="2" indent="-342360">
              <a:buClr>
                <a:srgbClr val="FFFFFF"/>
              </a:buClr>
              <a:buFont typeface="Wingdings" charset="2"/>
              <a:buChar char=""/>
            </a:pPr>
            <a:r>
              <a:rPr lang="fr-FR" sz="2000" spc="-1" dirty="0">
                <a:solidFill>
                  <a:srgbClr val="FFFFFF"/>
                </a:solidFill>
                <a:latin typeface="Calibri"/>
              </a:rPr>
              <a:t>La majorité des composants sont achetés</a:t>
            </a:r>
          </a:p>
          <a:p>
            <a:pPr marL="1257840" lvl="2" indent="-342360">
              <a:buClr>
                <a:srgbClr val="FFFFFF"/>
              </a:buClr>
              <a:buFont typeface="Wingdings" charset="2"/>
              <a:buChar char=""/>
            </a:pPr>
            <a:r>
              <a:rPr lang="fr-FR" sz="2000" spc="-1" dirty="0" smtClean="0">
                <a:solidFill>
                  <a:srgbClr val="FFFFFF"/>
                </a:solidFill>
                <a:latin typeface="Calibri"/>
              </a:rPr>
              <a:t>Manque </a:t>
            </a:r>
            <a:r>
              <a:rPr lang="fr-FR" sz="2000" spc="-1" dirty="0" smtClean="0">
                <a:solidFill>
                  <a:srgbClr val="FFFFFF"/>
                </a:solidFill>
                <a:latin typeface="Calibri"/>
              </a:rPr>
              <a:t>LNA, </a:t>
            </a:r>
            <a:r>
              <a:rPr lang="fr-FR" sz="2000" spc="-1" dirty="0" err="1" smtClean="0">
                <a:solidFill>
                  <a:srgbClr val="FFFFFF"/>
                </a:solidFill>
                <a:latin typeface="Calibri"/>
              </a:rPr>
              <a:t>tranceiver</a:t>
            </a:r>
            <a:r>
              <a:rPr lang="fr-FR" sz="2000" spc="-1" dirty="0" smtClean="0">
                <a:solidFill>
                  <a:srgbClr val="FFFFFF"/>
                </a:solidFill>
                <a:latin typeface="Calibri"/>
              </a:rPr>
              <a:t> et quelques composants passifs</a:t>
            </a:r>
          </a:p>
          <a:p>
            <a:pPr marL="685800" lvl="1" indent="-227520">
              <a:spcBef>
                <a:spcPts val="1199"/>
              </a:spcBef>
              <a:buClr>
                <a:srgbClr val="FFFFFF"/>
              </a:buClr>
              <a:buFont typeface="Arial"/>
              <a:buChar char="•"/>
            </a:pPr>
            <a:r>
              <a:rPr lang="fr-FR" sz="2000" spc="-1" dirty="0">
                <a:solidFill>
                  <a:srgbClr val="FFFFFF"/>
                </a:solidFill>
                <a:latin typeface="Calibri"/>
              </a:rPr>
              <a:t>Reste à faire :</a:t>
            </a:r>
          </a:p>
          <a:p>
            <a:pPr marL="1258380" lvl="2" indent="-342900">
              <a:spcBef>
                <a:spcPts val="600"/>
              </a:spcBef>
              <a:buClr>
                <a:srgbClr val="FFFFFF"/>
              </a:buClr>
              <a:buFont typeface="Wingdings" charset="2"/>
              <a:buChar char="§"/>
            </a:pPr>
            <a:r>
              <a:rPr lang="fr-FR" sz="2000" spc="-1" dirty="0" smtClean="0">
                <a:solidFill>
                  <a:srgbClr val="FFFFFF"/>
                </a:solidFill>
                <a:latin typeface="Calibri"/>
              </a:rPr>
              <a:t>Montage de </a:t>
            </a:r>
            <a:r>
              <a:rPr lang="fr-FR" sz="2000" spc="-1" dirty="0" smtClean="0">
                <a:solidFill>
                  <a:srgbClr val="FFFFFF"/>
                </a:solidFill>
                <a:latin typeface="Calibri"/>
              </a:rPr>
              <a:t>l’antenne et </a:t>
            </a:r>
            <a:r>
              <a:rPr lang="fr-FR" sz="2000" spc="-1" dirty="0" smtClean="0">
                <a:solidFill>
                  <a:srgbClr val="FFFFFF"/>
                </a:solidFill>
                <a:latin typeface="Calibri"/>
              </a:rPr>
              <a:t>fixation sur </a:t>
            </a:r>
            <a:r>
              <a:rPr lang="fr-FR" sz="2000" spc="-1" dirty="0" smtClean="0">
                <a:solidFill>
                  <a:srgbClr val="FFFFFF"/>
                </a:solidFill>
                <a:latin typeface="Calibri"/>
              </a:rPr>
              <a:t>le système de </a:t>
            </a:r>
            <a:r>
              <a:rPr lang="fr-FR" sz="2000" spc="-1" dirty="0" err="1" smtClean="0">
                <a:solidFill>
                  <a:srgbClr val="FFFFFF"/>
                </a:solidFill>
                <a:latin typeface="Calibri"/>
              </a:rPr>
              <a:t>tracking</a:t>
            </a:r>
            <a:endParaRPr lang="fr-FR" sz="2000" spc="-1" dirty="0">
              <a:solidFill>
                <a:srgbClr val="FFFFFF"/>
              </a:solidFill>
              <a:latin typeface="Calibri"/>
            </a:endParaRPr>
          </a:p>
          <a:p>
            <a:pPr marL="1258380" lvl="2" indent="-342900">
              <a:buClr>
                <a:srgbClr val="FFFFFF"/>
              </a:buClr>
              <a:buFont typeface="Wingdings" charset="2"/>
              <a:buChar char="§"/>
            </a:pPr>
            <a:r>
              <a:rPr lang="fr-FR" sz="2000" spc="-1" dirty="0" smtClean="0">
                <a:solidFill>
                  <a:srgbClr val="FFFFFF"/>
                </a:solidFill>
                <a:latin typeface="Calibri"/>
              </a:rPr>
              <a:t>Réalisation du </a:t>
            </a:r>
            <a:r>
              <a:rPr lang="fr-FR" sz="2000" spc="-1" dirty="0" smtClean="0">
                <a:solidFill>
                  <a:srgbClr val="FFFFFF"/>
                </a:solidFill>
                <a:latin typeface="Calibri"/>
              </a:rPr>
              <a:t>circuit </a:t>
            </a:r>
            <a:r>
              <a:rPr lang="fr-FR" sz="2000" spc="-1" dirty="0">
                <a:solidFill>
                  <a:srgbClr val="FFFFFF"/>
                </a:solidFill>
                <a:latin typeface="Calibri"/>
              </a:rPr>
              <a:t>RF et </a:t>
            </a:r>
            <a:r>
              <a:rPr lang="fr-FR" sz="2000" spc="-1" dirty="0" smtClean="0">
                <a:solidFill>
                  <a:srgbClr val="FFFFFF"/>
                </a:solidFill>
                <a:latin typeface="Calibri"/>
              </a:rPr>
              <a:t>soudage des </a:t>
            </a:r>
            <a:r>
              <a:rPr lang="fr-FR" sz="2000" spc="-1" dirty="0" smtClean="0">
                <a:solidFill>
                  <a:srgbClr val="FFFFFF"/>
                </a:solidFill>
                <a:latin typeface="Calibri"/>
              </a:rPr>
              <a:t>composants</a:t>
            </a:r>
          </a:p>
          <a:p>
            <a:pPr marL="1258380" lvl="2" indent="-342900">
              <a:buClr>
                <a:srgbClr val="FFFFFF"/>
              </a:buClr>
              <a:buFont typeface="Wingdings" charset="2"/>
              <a:buChar char="§"/>
            </a:pPr>
            <a:r>
              <a:rPr lang="fr-FR" sz="2000" spc="-1" dirty="0" smtClean="0">
                <a:solidFill>
                  <a:srgbClr val="FFFFFF"/>
                </a:solidFill>
                <a:latin typeface="Calibri"/>
              </a:rPr>
              <a:t>Implémentation de </a:t>
            </a:r>
            <a:r>
              <a:rPr lang="fr-FR" sz="2000" spc="-1" dirty="0" smtClean="0">
                <a:solidFill>
                  <a:srgbClr val="FFFFFF"/>
                </a:solidFill>
                <a:latin typeface="Calibri"/>
              </a:rPr>
              <a:t>la liaison entre l’ESP32 et le </a:t>
            </a:r>
            <a:r>
              <a:rPr lang="fr-FR" sz="2000" spc="-1" dirty="0" err="1" smtClean="0">
                <a:solidFill>
                  <a:srgbClr val="FFFFFF"/>
                </a:solidFill>
                <a:latin typeface="Calibri"/>
              </a:rPr>
              <a:t>tranceiver</a:t>
            </a:r>
            <a:r>
              <a:rPr lang="fr-FR" sz="2000" spc="-1" dirty="0" smtClean="0">
                <a:solidFill>
                  <a:srgbClr val="FFFFFF"/>
                </a:solidFill>
                <a:latin typeface="Calibri"/>
              </a:rPr>
              <a:t> SI4463</a:t>
            </a:r>
          </a:p>
          <a:p>
            <a:pPr marL="1258380" lvl="2" indent="-342900">
              <a:buClr>
                <a:srgbClr val="FFFFFF"/>
              </a:buClr>
              <a:buFont typeface="Wingdings" charset="2"/>
              <a:buChar char="§"/>
            </a:pPr>
            <a:r>
              <a:rPr lang="fr-FR" sz="2000" spc="-1" dirty="0" smtClean="0">
                <a:solidFill>
                  <a:srgbClr val="FFFFFF"/>
                </a:solidFill>
                <a:latin typeface="Calibri"/>
              </a:rPr>
              <a:t>Essai de l’ensemble</a:t>
            </a:r>
            <a:endParaRPr lang="fr-FR" sz="2000" spc="-1" dirty="0">
              <a:solidFill>
                <a:srgbClr val="FFFFFF"/>
              </a:solidFill>
              <a:latin typeface="Calibri"/>
            </a:endParaRPr>
          </a:p>
        </p:txBody>
      </p:sp>
    </p:spTree>
    <p:extLst>
      <p:ext uri="{BB962C8B-B14F-4D97-AF65-F5344CB8AC3E}">
        <p14:creationId xmlns:p14="http://schemas.microsoft.com/office/powerpoint/2010/main" val="305189552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Image 7"/>
          <p:cNvPicPr/>
          <p:nvPr/>
        </p:nvPicPr>
        <p:blipFill>
          <a:blip r:embed="rId2"/>
          <a:srcRect t="7559" r="23847" b="9907"/>
          <a:stretch/>
        </p:blipFill>
        <p:spPr>
          <a:xfrm>
            <a:off x="0" y="0"/>
            <a:ext cx="1160280" cy="2496600"/>
          </a:xfrm>
          <a:prstGeom prst="rect">
            <a:avLst/>
          </a:prstGeom>
          <a:ln>
            <a:noFill/>
          </a:ln>
        </p:spPr>
      </p:pic>
      <p:sp>
        <p:nvSpPr>
          <p:cNvPr id="144" name="TextShape 1"/>
          <p:cNvSpPr txBox="1"/>
          <p:nvPr/>
        </p:nvSpPr>
        <p:spPr>
          <a:xfrm>
            <a:off x="1160640" y="365040"/>
            <a:ext cx="9870480" cy="1325160"/>
          </a:xfrm>
          <a:prstGeom prst="rect">
            <a:avLst/>
          </a:prstGeom>
          <a:noFill/>
          <a:ln>
            <a:noFill/>
          </a:ln>
        </p:spPr>
        <p:txBody>
          <a:bodyPr anchor="ctr"/>
          <a:lstStyle/>
          <a:p>
            <a:pPr>
              <a:lnSpc>
                <a:spcPct val="90000"/>
              </a:lnSpc>
            </a:pPr>
            <a:r>
              <a:rPr lang="fr-FR" sz="4400" b="1" strike="noStrike" spc="-1" dirty="0" smtClean="0">
                <a:solidFill>
                  <a:srgbClr val="FFFFFF"/>
                </a:solidFill>
                <a:latin typeface="Calibri Light"/>
              </a:rPr>
              <a:t>Conclusion</a:t>
            </a:r>
            <a:endParaRPr lang="fr-FR" sz="4400" b="0" strike="noStrike" spc="-1" dirty="0">
              <a:solidFill>
                <a:srgbClr val="000000"/>
              </a:solidFill>
              <a:latin typeface="Calibri"/>
            </a:endParaRPr>
          </a:p>
        </p:txBody>
      </p:sp>
      <p:pic>
        <p:nvPicPr>
          <p:cNvPr id="147" name="Image 12"/>
          <p:cNvPicPr/>
          <p:nvPr/>
        </p:nvPicPr>
        <p:blipFill>
          <a:blip r:embed="rId3"/>
          <a:stretch/>
        </p:blipFill>
        <p:spPr>
          <a:xfrm>
            <a:off x="9299880" y="0"/>
            <a:ext cx="2891880" cy="1604880"/>
          </a:xfrm>
          <a:prstGeom prst="rect">
            <a:avLst/>
          </a:prstGeom>
          <a:ln>
            <a:noFill/>
          </a:ln>
          <a:effectLst>
            <a:softEdge rad="660400"/>
          </a:effectLst>
        </p:spPr>
      </p:pic>
      <p:sp>
        <p:nvSpPr>
          <p:cNvPr id="149" name="TextShape 4"/>
          <p:cNvSpPr txBox="1"/>
          <p:nvPr/>
        </p:nvSpPr>
        <p:spPr>
          <a:xfrm>
            <a:off x="8610480" y="6356520"/>
            <a:ext cx="2742840" cy="364680"/>
          </a:xfrm>
          <a:prstGeom prst="rect">
            <a:avLst/>
          </a:prstGeom>
          <a:noFill/>
          <a:ln>
            <a:noFill/>
          </a:ln>
        </p:spPr>
        <p:txBody>
          <a:bodyPr anchor="ctr"/>
          <a:lstStyle/>
          <a:p>
            <a:pPr algn="r">
              <a:lnSpc>
                <a:spcPct val="100000"/>
              </a:lnSpc>
            </a:pPr>
            <a:fld id="{BE369FA1-F5CF-4ECB-81F8-704A698FEDD2}" type="slidenum">
              <a:rPr lang="fr-FR" sz="1200" b="0" strike="noStrike" spc="-1">
                <a:solidFill>
                  <a:srgbClr val="FFFFFF"/>
                </a:solidFill>
                <a:latin typeface="Calibri"/>
              </a:rPr>
              <a:t>43</a:t>
            </a:fld>
            <a:endParaRPr lang="fr-FR" sz="1200" b="0" strike="noStrike" spc="-1">
              <a:latin typeface="Times New Roman"/>
            </a:endParaRPr>
          </a:p>
        </p:txBody>
      </p:sp>
      <p:sp>
        <p:nvSpPr>
          <p:cNvPr id="7" name="Rectangle 6"/>
          <p:cNvSpPr/>
          <p:nvPr/>
        </p:nvSpPr>
        <p:spPr>
          <a:xfrm>
            <a:off x="971540" y="2024877"/>
            <a:ext cx="8517081" cy="4891083"/>
          </a:xfrm>
          <a:prstGeom prst="rect">
            <a:avLst/>
          </a:prstGeom>
        </p:spPr>
        <p:txBody>
          <a:bodyPr wrap="square">
            <a:spAutoFit/>
          </a:bodyPr>
          <a:lstStyle/>
          <a:p>
            <a:pPr marL="457560" lvl="1">
              <a:lnSpc>
                <a:spcPct val="100000"/>
              </a:lnSpc>
              <a:spcBef>
                <a:spcPts val="499"/>
              </a:spcBef>
              <a:buClr>
                <a:srgbClr val="FFFFFF"/>
              </a:buClr>
            </a:pPr>
            <a:r>
              <a:rPr lang="fr-FR" sz="2400" u="sng" spc="-1" dirty="0" smtClean="0">
                <a:solidFill>
                  <a:srgbClr val="FFFFFF"/>
                </a:solidFill>
                <a:latin typeface="Calibri"/>
              </a:rPr>
              <a:t>Avancement :</a:t>
            </a: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Suivi fonctionnel</a:t>
            </a: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Boitier partiellement terminé</a:t>
            </a:r>
            <a:endParaRPr lang="fr-FR" sz="2200" spc="-1" dirty="0" smtClean="0">
              <a:solidFill>
                <a:srgbClr val="FFFFFF"/>
              </a:solidFill>
              <a:latin typeface="Calibri"/>
            </a:endParaRP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Antenne et chaine de réception en fabrication</a:t>
            </a:r>
          </a:p>
          <a:p>
            <a:pPr marL="685800" lvl="1" indent="-228240">
              <a:lnSpc>
                <a:spcPct val="100000"/>
              </a:lnSpc>
              <a:spcBef>
                <a:spcPts val="499"/>
              </a:spcBef>
              <a:buClr>
                <a:srgbClr val="FFFFFF"/>
              </a:buClr>
              <a:buFont typeface="Arial"/>
              <a:buChar char="•"/>
            </a:pPr>
            <a:endParaRPr lang="fr-FR" sz="2200" spc="-1" dirty="0">
              <a:solidFill>
                <a:srgbClr val="FFFFFF"/>
              </a:solidFill>
              <a:latin typeface="Calibri"/>
            </a:endParaRPr>
          </a:p>
          <a:p>
            <a:pPr marL="457560" lvl="1">
              <a:spcBef>
                <a:spcPts val="499"/>
              </a:spcBef>
              <a:buClr>
                <a:srgbClr val="FFFFFF"/>
              </a:buClr>
            </a:pPr>
            <a:r>
              <a:rPr lang="fr-FR" sz="2400" u="sng" spc="-1" dirty="0" smtClean="0">
                <a:solidFill>
                  <a:srgbClr val="FFFFFF"/>
                </a:solidFill>
                <a:latin typeface="Calibri"/>
              </a:rPr>
              <a:t>Ressenti :</a:t>
            </a:r>
            <a:endParaRPr lang="fr-FR" sz="2200" spc="-1" dirty="0" smtClean="0">
              <a:solidFill>
                <a:srgbClr val="FFFFFF"/>
              </a:solidFill>
              <a:latin typeface="Calibri"/>
            </a:endParaRP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Projet multidisciplinaire et enrichissant</a:t>
            </a:r>
            <a:endParaRPr lang="fr-FR" sz="2200" spc="-1" dirty="0">
              <a:solidFill>
                <a:srgbClr val="FFFFFF"/>
              </a:solidFill>
              <a:latin typeface="Calibri"/>
            </a:endParaRP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Approfondissement des matières étudiées</a:t>
            </a:r>
            <a:endParaRPr lang="fr-FR" sz="2200" spc="-1" dirty="0">
              <a:solidFill>
                <a:srgbClr val="FFFFFF"/>
              </a:solidFill>
              <a:latin typeface="Calibri"/>
            </a:endParaRPr>
          </a:p>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Aspect pratique et varié intéressant</a:t>
            </a:r>
          </a:p>
          <a:p>
            <a:pPr marL="685800" lvl="1" indent="-228240">
              <a:lnSpc>
                <a:spcPct val="100000"/>
              </a:lnSpc>
              <a:spcBef>
                <a:spcPts val="499"/>
              </a:spcBef>
              <a:buClr>
                <a:srgbClr val="FFFFFF"/>
              </a:buClr>
              <a:buFont typeface="Arial"/>
              <a:buChar char="•"/>
            </a:pPr>
            <a:r>
              <a:rPr lang="fr-FR" sz="2200" spc="-1" dirty="0">
                <a:solidFill>
                  <a:srgbClr val="FFFFFF"/>
                </a:solidFill>
                <a:latin typeface="Calibri"/>
              </a:rPr>
              <a:t>I</a:t>
            </a:r>
            <a:r>
              <a:rPr lang="fr-FR" sz="2200" spc="-1" dirty="0" smtClean="0">
                <a:solidFill>
                  <a:srgbClr val="FFFFFF"/>
                </a:solidFill>
                <a:latin typeface="Calibri"/>
              </a:rPr>
              <a:t>mplication dans le projet grâce à sa durée</a:t>
            </a:r>
          </a:p>
          <a:p>
            <a:pPr marL="457560" lvl="1">
              <a:lnSpc>
                <a:spcPct val="100000"/>
              </a:lnSpc>
              <a:spcBef>
                <a:spcPts val="499"/>
              </a:spcBef>
              <a:buClr>
                <a:srgbClr val="FFFFFF"/>
              </a:buClr>
            </a:pPr>
            <a:endParaRPr lang="fr-FR" sz="2200" spc="-1" dirty="0" smtClean="0">
              <a:solidFill>
                <a:srgbClr val="FFFFFF"/>
              </a:solidFill>
              <a:latin typeface="Calibri"/>
            </a:endParaRPr>
          </a:p>
          <a:p>
            <a:pPr marL="457560" lvl="1">
              <a:lnSpc>
                <a:spcPct val="100000"/>
              </a:lnSpc>
              <a:spcBef>
                <a:spcPts val="499"/>
              </a:spcBef>
              <a:buClr>
                <a:srgbClr val="FFFFFF"/>
              </a:buClr>
            </a:pPr>
            <a:endParaRPr lang="fr-FR" sz="2000" spc="-1" dirty="0" smtClean="0">
              <a:solidFill>
                <a:srgbClr val="000000"/>
              </a:solidFill>
              <a:latin typeface="Calibri"/>
            </a:endParaRPr>
          </a:p>
        </p:txBody>
      </p:sp>
    </p:spTree>
    <p:extLst>
      <p:ext uri="{BB962C8B-B14F-4D97-AF65-F5344CB8AC3E}">
        <p14:creationId xmlns:p14="http://schemas.microsoft.com/office/powerpoint/2010/main" val="427293194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TextShape 1"/>
          <p:cNvSpPr txBox="1"/>
          <p:nvPr/>
        </p:nvSpPr>
        <p:spPr>
          <a:xfrm>
            <a:off x="1831320" y="2922840"/>
            <a:ext cx="10192680" cy="1325160"/>
          </a:xfrm>
          <a:prstGeom prst="rect">
            <a:avLst/>
          </a:prstGeom>
          <a:noFill/>
          <a:ln>
            <a:noFill/>
          </a:ln>
        </p:spPr>
        <p:txBody>
          <a:bodyPr anchor="ctr"/>
          <a:lstStyle/>
          <a:p>
            <a:pPr>
              <a:lnSpc>
                <a:spcPct val="90000"/>
              </a:lnSpc>
            </a:pPr>
            <a:r>
              <a:rPr lang="fr-FR" sz="4400" b="1" strike="noStrike" spc="-1" dirty="0">
                <a:solidFill>
                  <a:srgbClr val="FFFFFF"/>
                </a:solidFill>
                <a:latin typeface="Calibri Light"/>
              </a:rPr>
              <a:t>Merci </a:t>
            </a:r>
            <a:r>
              <a:rPr lang="fr-FR" sz="4400" b="1" strike="noStrike" spc="-1" dirty="0" smtClean="0">
                <a:solidFill>
                  <a:srgbClr val="FFFFFF"/>
                </a:solidFill>
                <a:latin typeface="Calibri Light"/>
              </a:rPr>
              <a:t>de </a:t>
            </a:r>
            <a:r>
              <a:rPr lang="fr-FR" sz="4400" b="1" strike="noStrike" spc="-1" dirty="0">
                <a:solidFill>
                  <a:srgbClr val="FFFFFF"/>
                </a:solidFill>
                <a:latin typeface="Calibri Light"/>
              </a:rPr>
              <a:t>votre attention !</a:t>
            </a:r>
            <a:endParaRPr lang="fr-FR" sz="4400" b="0" strike="noStrike" spc="-1" dirty="0">
              <a:solidFill>
                <a:srgbClr val="000000"/>
              </a:solidFill>
              <a:latin typeface="Calibri"/>
            </a:endParaRPr>
          </a:p>
        </p:txBody>
      </p:sp>
      <p:sp>
        <p:nvSpPr>
          <p:cNvPr id="255" name="TextShape 2"/>
          <p:cNvSpPr txBox="1"/>
          <p:nvPr/>
        </p:nvSpPr>
        <p:spPr>
          <a:xfrm>
            <a:off x="8610480" y="6356520"/>
            <a:ext cx="2742840" cy="364680"/>
          </a:xfrm>
          <a:prstGeom prst="rect">
            <a:avLst/>
          </a:prstGeom>
          <a:noFill/>
          <a:ln>
            <a:noFill/>
          </a:ln>
        </p:spPr>
        <p:txBody>
          <a:bodyPr anchor="ctr"/>
          <a:lstStyle/>
          <a:p>
            <a:pPr algn="r">
              <a:lnSpc>
                <a:spcPct val="100000"/>
              </a:lnSpc>
            </a:pPr>
            <a:fld id="{08D1C5CA-5E65-4BDF-B55A-6DB2B220A770}" type="slidenum">
              <a:rPr lang="fr-FR" sz="1200" b="0" strike="noStrike" spc="-1">
                <a:solidFill>
                  <a:srgbClr val="FFFFFF"/>
                </a:solidFill>
                <a:latin typeface="Calibri"/>
              </a:rPr>
              <a:t>44</a:t>
            </a:fld>
            <a:endParaRPr lang="fr-FR" sz="1200" b="0" strike="noStrike" spc="-1">
              <a:latin typeface="Times New Roman"/>
            </a:endParaRPr>
          </a:p>
        </p:txBody>
      </p:sp>
      <p:pic>
        <p:nvPicPr>
          <p:cNvPr id="256" name="Image 8"/>
          <p:cNvPicPr/>
          <p:nvPr/>
        </p:nvPicPr>
        <p:blipFill>
          <a:blip r:embed="rId2"/>
          <a:srcRect t="7559" r="23847" b="9907"/>
          <a:stretch/>
        </p:blipFill>
        <p:spPr>
          <a:xfrm>
            <a:off x="0" y="0"/>
            <a:ext cx="1160280" cy="2496600"/>
          </a:xfrm>
          <a:prstGeom prst="rect">
            <a:avLst/>
          </a:prstGeom>
          <a:ln>
            <a:noFill/>
          </a:ln>
        </p:spPr>
      </p:pic>
      <p:pic>
        <p:nvPicPr>
          <p:cNvPr id="257" name="Image 9"/>
          <p:cNvPicPr/>
          <p:nvPr/>
        </p:nvPicPr>
        <p:blipFill>
          <a:blip r:embed="rId3"/>
          <a:stretch/>
        </p:blipFill>
        <p:spPr>
          <a:xfrm>
            <a:off x="9299880" y="0"/>
            <a:ext cx="2891880" cy="1604880"/>
          </a:xfrm>
          <a:prstGeom prst="rect">
            <a:avLst/>
          </a:prstGeom>
          <a:ln>
            <a:noFill/>
          </a:ln>
          <a:effectLst>
            <a:softEdge rad="660400"/>
          </a:effectLst>
        </p:spPr>
      </p:pic>
      <p:pic>
        <p:nvPicPr>
          <p:cNvPr id="8" name="Image 7" descr="Traqueur_acquisitio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0641" y="1825475"/>
            <a:ext cx="3222518" cy="4079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160640" y="365040"/>
            <a:ext cx="10192680" cy="1325160"/>
          </a:xfrm>
          <a:prstGeom prst="rect">
            <a:avLst/>
          </a:prstGeom>
          <a:noFill/>
          <a:ln>
            <a:noFill/>
          </a:ln>
        </p:spPr>
        <p:txBody>
          <a:bodyPr anchor="ctr"/>
          <a:lstStyle/>
          <a:p>
            <a:pPr marL="360">
              <a:lnSpc>
                <a:spcPct val="100000"/>
              </a:lnSpc>
              <a:spcBef>
                <a:spcPts val="1001"/>
              </a:spcBef>
              <a:buClr>
                <a:srgbClr val="FFFFFF"/>
              </a:buClr>
            </a:pPr>
            <a:r>
              <a:rPr lang="fr-FR" sz="4400" spc="-1" dirty="0" smtClean="0">
                <a:solidFill>
                  <a:srgbClr val="FFFFFF"/>
                </a:solidFill>
                <a:latin typeface="Calibri"/>
              </a:rPr>
              <a:t>Station Sol</a:t>
            </a:r>
            <a:endParaRPr lang="fr-FR" sz="4400" spc="-1" dirty="0">
              <a:solidFill>
                <a:srgbClr val="FFFFFF"/>
              </a:solidFill>
              <a:latin typeface="Calibri"/>
            </a:endParaRPr>
          </a:p>
        </p:txBody>
      </p:sp>
      <p:sp>
        <p:nvSpPr>
          <p:cNvPr id="152" name="TextShape 2"/>
          <p:cNvSpPr txBox="1"/>
          <p:nvPr/>
        </p:nvSpPr>
        <p:spPr>
          <a:xfrm>
            <a:off x="8610480" y="6356520"/>
            <a:ext cx="2742840" cy="364680"/>
          </a:xfrm>
          <a:prstGeom prst="rect">
            <a:avLst/>
          </a:prstGeom>
          <a:noFill/>
          <a:ln>
            <a:noFill/>
          </a:ln>
        </p:spPr>
        <p:txBody>
          <a:bodyPr anchor="ctr"/>
          <a:lstStyle/>
          <a:p>
            <a:pPr algn="r">
              <a:lnSpc>
                <a:spcPct val="100000"/>
              </a:lnSpc>
            </a:pPr>
            <a:fld id="{EEE982F6-1FB8-452A-8463-5DE54B8FA0AD}" type="slidenum">
              <a:rPr lang="fr-FR" sz="1200" b="0" strike="noStrike" spc="-1">
                <a:solidFill>
                  <a:srgbClr val="FFFFFF"/>
                </a:solidFill>
                <a:latin typeface="Calibri"/>
              </a:rPr>
              <a:t>5</a:t>
            </a:fld>
            <a:endParaRPr lang="fr-FR" sz="1200" b="0" strike="noStrike" spc="-1">
              <a:latin typeface="Times New Roman"/>
            </a:endParaRPr>
          </a:p>
        </p:txBody>
      </p:sp>
      <p:pic>
        <p:nvPicPr>
          <p:cNvPr id="153" name="Image 8"/>
          <p:cNvPicPr/>
          <p:nvPr/>
        </p:nvPicPr>
        <p:blipFill>
          <a:blip r:embed="rId2"/>
          <a:srcRect t="7559" r="23847" b="9907"/>
          <a:stretch/>
        </p:blipFill>
        <p:spPr>
          <a:xfrm>
            <a:off x="0" y="0"/>
            <a:ext cx="1160280" cy="2496600"/>
          </a:xfrm>
          <a:prstGeom prst="rect">
            <a:avLst/>
          </a:prstGeom>
          <a:ln>
            <a:noFill/>
          </a:ln>
        </p:spPr>
      </p:pic>
      <p:pic>
        <p:nvPicPr>
          <p:cNvPr id="154" name="Image 9"/>
          <p:cNvPicPr/>
          <p:nvPr/>
        </p:nvPicPr>
        <p:blipFill>
          <a:blip r:embed="rId3"/>
          <a:stretch/>
        </p:blipFill>
        <p:spPr>
          <a:xfrm>
            <a:off x="9299880" y="0"/>
            <a:ext cx="2891880" cy="1604880"/>
          </a:xfrm>
          <a:prstGeom prst="rect">
            <a:avLst/>
          </a:prstGeom>
          <a:ln>
            <a:noFill/>
          </a:ln>
          <a:effectLst>
            <a:softEdge rad="660400"/>
          </a:effectLst>
        </p:spPr>
      </p:pic>
      <p:sp>
        <p:nvSpPr>
          <p:cNvPr id="19" name="TextShape 1"/>
          <p:cNvSpPr txBox="1"/>
          <p:nvPr/>
        </p:nvSpPr>
        <p:spPr>
          <a:xfrm>
            <a:off x="3158586" y="3360780"/>
            <a:ext cx="6196788" cy="1325160"/>
          </a:xfrm>
          <a:prstGeom prst="rect">
            <a:avLst/>
          </a:prstGeom>
          <a:noFill/>
          <a:ln>
            <a:noFill/>
          </a:ln>
        </p:spPr>
        <p:txBody>
          <a:bodyPr anchor="ctr"/>
          <a:lstStyle/>
          <a:p>
            <a:pPr marL="360">
              <a:lnSpc>
                <a:spcPct val="100000"/>
              </a:lnSpc>
              <a:spcBef>
                <a:spcPts val="1001"/>
              </a:spcBef>
              <a:buClr>
                <a:srgbClr val="FFFFFF"/>
              </a:buClr>
            </a:pPr>
            <a:r>
              <a:rPr lang="fr-FR" sz="4400" i="1" spc="-1" dirty="0" smtClean="0">
                <a:solidFill>
                  <a:srgbClr val="FFFFFF"/>
                </a:solidFill>
                <a:latin typeface="Calibri"/>
              </a:rPr>
              <a:t>I. Structure </a:t>
            </a:r>
            <a:r>
              <a:rPr lang="fr-FR" sz="4400" i="1" spc="-1" dirty="0">
                <a:solidFill>
                  <a:srgbClr val="FFFFFF"/>
                </a:solidFill>
                <a:latin typeface="Calibri"/>
              </a:rPr>
              <a:t>et mécanique</a:t>
            </a:r>
          </a:p>
        </p:txBody>
      </p:sp>
      <p:pic>
        <p:nvPicPr>
          <p:cNvPr id="16386" name="Picture 2" descr="RÃ©sultat de recherche d'images pour &quot;gear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512230">
            <a:off x="7293864" y="1610820"/>
            <a:ext cx="4666560" cy="34999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Ã©sultat de recherche d'images pour &quot;gears&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121064">
            <a:off x="-118192" y="2770969"/>
            <a:ext cx="4666560" cy="34999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31144" y="4732890"/>
            <a:ext cx="6096000" cy="1328569"/>
          </a:xfrm>
          <a:prstGeom prst="rect">
            <a:avLst/>
          </a:prstGeom>
        </p:spPr>
        <p:txBody>
          <a:bodyPr>
            <a:spAutoFit/>
          </a:bodyPr>
          <a:lstStyle/>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Présentation</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Caractéristiques</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Conclusion</a:t>
            </a:r>
            <a:endParaRPr lang="fr-FR" sz="2400" spc="-1" dirty="0">
              <a:solidFill>
                <a:srgbClr val="000000"/>
              </a:solidFill>
              <a:latin typeface="Calibri"/>
            </a:endParaRPr>
          </a:p>
        </p:txBody>
      </p:sp>
    </p:spTree>
    <p:extLst>
      <p:ext uri="{BB962C8B-B14F-4D97-AF65-F5344CB8AC3E}">
        <p14:creationId xmlns:p14="http://schemas.microsoft.com/office/powerpoint/2010/main" val="7486100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160640" y="365040"/>
            <a:ext cx="10192680" cy="1325160"/>
          </a:xfrm>
          <a:prstGeom prst="rect">
            <a:avLst/>
          </a:prstGeom>
          <a:noFill/>
          <a:ln>
            <a:noFill/>
          </a:ln>
        </p:spPr>
        <p:txBody>
          <a:bodyPr anchor="ctr"/>
          <a:lstStyle/>
          <a:p>
            <a:pPr marL="360">
              <a:lnSpc>
                <a:spcPct val="100000"/>
              </a:lnSpc>
              <a:spcBef>
                <a:spcPts val="1001"/>
              </a:spcBef>
              <a:buClr>
                <a:srgbClr val="FFFFFF"/>
              </a:buClr>
            </a:pPr>
            <a:r>
              <a:rPr lang="fr-FR" sz="4400" spc="-1" dirty="0" smtClean="0">
                <a:solidFill>
                  <a:srgbClr val="FFFFFF"/>
                </a:solidFill>
                <a:latin typeface="Calibri"/>
              </a:rPr>
              <a:t>I. Structure </a:t>
            </a:r>
            <a:r>
              <a:rPr lang="fr-FR" sz="4400" spc="-1" dirty="0">
                <a:solidFill>
                  <a:srgbClr val="FFFFFF"/>
                </a:solidFill>
                <a:latin typeface="Calibri"/>
              </a:rPr>
              <a:t>et mécanique</a:t>
            </a:r>
          </a:p>
        </p:txBody>
      </p:sp>
      <p:sp>
        <p:nvSpPr>
          <p:cNvPr id="152" name="TextShape 2"/>
          <p:cNvSpPr txBox="1"/>
          <p:nvPr/>
        </p:nvSpPr>
        <p:spPr>
          <a:xfrm>
            <a:off x="8610480" y="6356520"/>
            <a:ext cx="2742840" cy="364680"/>
          </a:xfrm>
          <a:prstGeom prst="rect">
            <a:avLst/>
          </a:prstGeom>
          <a:noFill/>
          <a:ln>
            <a:noFill/>
          </a:ln>
        </p:spPr>
        <p:txBody>
          <a:bodyPr anchor="ctr"/>
          <a:lstStyle/>
          <a:p>
            <a:pPr algn="r">
              <a:lnSpc>
                <a:spcPct val="100000"/>
              </a:lnSpc>
            </a:pPr>
            <a:fld id="{EEE982F6-1FB8-452A-8463-5DE54B8FA0AD}" type="slidenum">
              <a:rPr lang="fr-FR" sz="1200" b="0" strike="noStrike" spc="-1">
                <a:solidFill>
                  <a:srgbClr val="FFFFFF"/>
                </a:solidFill>
                <a:latin typeface="Calibri"/>
              </a:rPr>
              <a:t>6</a:t>
            </a:fld>
            <a:endParaRPr lang="fr-FR" sz="1200" b="0" strike="noStrike" spc="-1">
              <a:latin typeface="Times New Roman"/>
            </a:endParaRPr>
          </a:p>
        </p:txBody>
      </p:sp>
      <p:pic>
        <p:nvPicPr>
          <p:cNvPr id="153" name="Image 8"/>
          <p:cNvPicPr/>
          <p:nvPr/>
        </p:nvPicPr>
        <p:blipFill>
          <a:blip r:embed="rId2"/>
          <a:srcRect t="7559" r="23847" b="9907"/>
          <a:stretch/>
        </p:blipFill>
        <p:spPr>
          <a:xfrm>
            <a:off x="0" y="0"/>
            <a:ext cx="1160280" cy="2496600"/>
          </a:xfrm>
          <a:prstGeom prst="rect">
            <a:avLst/>
          </a:prstGeom>
          <a:ln>
            <a:noFill/>
          </a:ln>
        </p:spPr>
      </p:pic>
      <p:pic>
        <p:nvPicPr>
          <p:cNvPr id="154" name="Image 9"/>
          <p:cNvPicPr/>
          <p:nvPr/>
        </p:nvPicPr>
        <p:blipFill>
          <a:blip r:embed="rId3"/>
          <a:stretch/>
        </p:blipFill>
        <p:spPr>
          <a:xfrm>
            <a:off x="9299880" y="0"/>
            <a:ext cx="2891880" cy="1604880"/>
          </a:xfrm>
          <a:prstGeom prst="rect">
            <a:avLst/>
          </a:prstGeom>
          <a:ln>
            <a:noFill/>
          </a:ln>
          <a:effectLst>
            <a:softEdge rad="660400"/>
          </a:effectLst>
        </p:spPr>
      </p:pic>
      <p:sp>
        <p:nvSpPr>
          <p:cNvPr id="156" name="TextShape 4"/>
          <p:cNvSpPr txBox="1"/>
          <p:nvPr/>
        </p:nvSpPr>
        <p:spPr>
          <a:xfrm>
            <a:off x="838080" y="1825560"/>
            <a:ext cx="10515240" cy="1036080"/>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1. Présentation</a:t>
            </a:r>
            <a:endParaRPr lang="fr-FR" sz="2800" i="1" spc="-1" dirty="0">
              <a:solidFill>
                <a:srgbClr val="FFFFFF"/>
              </a:solidFill>
              <a:latin typeface="Calibri"/>
            </a:endParaRPr>
          </a:p>
          <a:p>
            <a:pPr marL="360">
              <a:lnSpc>
                <a:spcPct val="90000"/>
              </a:lnSpc>
              <a:spcBef>
                <a:spcPts val="1001"/>
              </a:spcBef>
              <a:buClr>
                <a:srgbClr val="FFFFFF"/>
              </a:buClr>
            </a:pPr>
            <a:endParaRPr lang="fr-FR" sz="2400" b="0" strike="noStrike" spc="-1" dirty="0">
              <a:solidFill>
                <a:srgbClr val="000000"/>
              </a:solidFill>
              <a:latin typeface="Calibri"/>
            </a:endParaRPr>
          </a:p>
        </p:txBody>
      </p:sp>
      <p:grpSp>
        <p:nvGrpSpPr>
          <p:cNvPr id="5" name="Groupe 4"/>
          <p:cNvGrpSpPr/>
          <p:nvPr/>
        </p:nvGrpSpPr>
        <p:grpSpPr>
          <a:xfrm>
            <a:off x="580140" y="2850509"/>
            <a:ext cx="4398264" cy="2839824"/>
            <a:chOff x="8915400" y="1969920"/>
            <a:chExt cx="3044952" cy="1941575"/>
          </a:xfrm>
        </p:grpSpPr>
        <p:sp>
          <p:nvSpPr>
            <p:cNvPr id="4" name="Rectangle 3"/>
            <p:cNvSpPr/>
            <p:nvPr/>
          </p:nvSpPr>
          <p:spPr>
            <a:xfrm>
              <a:off x="8915400" y="1969920"/>
              <a:ext cx="3044952" cy="194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 name="Image 12"/>
            <p:cNvPicPr/>
            <p:nvPr/>
          </p:nvPicPr>
          <p:blipFill rotWithShape="1">
            <a:blip r:embed="rId4">
              <a:extLst>
                <a:ext uri="{28A0092B-C50C-407E-A947-70E740481C1C}">
                  <a14:useLocalDpi xmlns:a14="http://schemas.microsoft.com/office/drawing/2010/main" val="0"/>
                </a:ext>
              </a:extLst>
            </a:blip>
            <a:srcRect l="4571" t="4833" r="2666" b="6959"/>
            <a:stretch/>
          </p:blipFill>
          <p:spPr bwMode="auto">
            <a:xfrm>
              <a:off x="8928233" y="1991255"/>
              <a:ext cx="3023870" cy="1920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grpSp>
      <p:pic>
        <p:nvPicPr>
          <p:cNvPr id="16" name="Image2"/>
          <p:cNvPicPr/>
          <p:nvPr/>
        </p:nvPicPr>
        <p:blipFill rotWithShape="1">
          <a:blip r:embed="rId5" cstate="print">
            <a:extLst>
              <a:ext uri="{28A0092B-C50C-407E-A947-70E740481C1C}">
                <a14:useLocalDpi xmlns:a14="http://schemas.microsoft.com/office/drawing/2010/main" val="0"/>
              </a:ext>
            </a:extLst>
          </a:blip>
          <a:srcRect t="8153" r="5304" b="6242"/>
          <a:stretch/>
        </p:blipFill>
        <p:spPr bwMode="auto">
          <a:xfrm>
            <a:off x="5236344" y="2290585"/>
            <a:ext cx="6334084" cy="3399748"/>
          </a:xfrm>
          <a:prstGeom prst="rect">
            <a:avLst/>
          </a:prstGeom>
          <a:ln w="38100" cap="sq" cmpd="sng" algn="ctr">
            <a:solidFill>
              <a:srgbClr val="000000"/>
            </a:solidFill>
            <a:prstDash val="solid"/>
            <a:miter lim="800000"/>
            <a:headEnd type="none" w="med" len="med"/>
            <a:tailEnd type="none" w="med" len="med"/>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17" name="ZoneTexte 16"/>
          <p:cNvSpPr txBox="1"/>
          <p:nvPr/>
        </p:nvSpPr>
        <p:spPr>
          <a:xfrm>
            <a:off x="523149" y="5721538"/>
            <a:ext cx="4512262" cy="369332"/>
          </a:xfrm>
          <a:prstGeom prst="rect">
            <a:avLst/>
          </a:prstGeom>
          <a:noFill/>
        </p:spPr>
        <p:txBody>
          <a:bodyPr wrap="none" rtlCol="0">
            <a:spAutoFit/>
          </a:bodyPr>
          <a:lstStyle/>
          <a:p>
            <a:pPr algn="ctr"/>
            <a:r>
              <a:rPr lang="fr-FR" spc="-1" dirty="0" smtClean="0">
                <a:solidFill>
                  <a:srgbClr val="FFFFFF"/>
                </a:solidFill>
                <a:latin typeface="Calibri"/>
              </a:rPr>
              <a:t>Illustration des angles d’azimut et d’élévation</a:t>
            </a:r>
            <a:endParaRPr lang="fr-FR" spc="-1" dirty="0">
              <a:solidFill>
                <a:srgbClr val="FFFFFF"/>
              </a:solidFill>
              <a:latin typeface="Calibri"/>
            </a:endParaRPr>
          </a:p>
        </p:txBody>
      </p:sp>
      <p:sp>
        <p:nvSpPr>
          <p:cNvPr id="18" name="ZoneTexte 17"/>
          <p:cNvSpPr txBox="1"/>
          <p:nvPr/>
        </p:nvSpPr>
        <p:spPr>
          <a:xfrm>
            <a:off x="6350138" y="5734987"/>
            <a:ext cx="4106510" cy="369332"/>
          </a:xfrm>
          <a:prstGeom prst="rect">
            <a:avLst/>
          </a:prstGeom>
          <a:noFill/>
        </p:spPr>
        <p:txBody>
          <a:bodyPr wrap="none" rtlCol="0">
            <a:spAutoFit/>
          </a:bodyPr>
          <a:lstStyle/>
          <a:p>
            <a:pPr algn="ctr"/>
            <a:r>
              <a:rPr lang="fr-FR" spc="-1" dirty="0" smtClean="0">
                <a:solidFill>
                  <a:srgbClr val="FFFFFF"/>
                </a:solidFill>
                <a:latin typeface="Calibri"/>
              </a:rPr>
              <a:t>Structure héritée du projet de l’an dernier</a:t>
            </a:r>
            <a:endParaRPr lang="fr-FR" spc="-1" dirty="0">
              <a:solidFill>
                <a:srgbClr val="FFFFFF"/>
              </a:solidFill>
              <a:latin typeface="Calibri"/>
            </a:endParaRPr>
          </a:p>
        </p:txBody>
      </p:sp>
    </p:spTree>
    <p:extLst>
      <p:ext uri="{BB962C8B-B14F-4D97-AF65-F5344CB8AC3E}">
        <p14:creationId xmlns:p14="http://schemas.microsoft.com/office/powerpoint/2010/main" val="101089231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extShape 1"/>
          <p:cNvSpPr txBox="1"/>
          <p:nvPr/>
        </p:nvSpPr>
        <p:spPr>
          <a:xfrm>
            <a:off x="1160640" y="365040"/>
            <a:ext cx="10192680" cy="1325160"/>
          </a:xfrm>
          <a:prstGeom prst="rect">
            <a:avLst/>
          </a:prstGeom>
          <a:noFill/>
          <a:ln>
            <a:noFill/>
          </a:ln>
        </p:spPr>
        <p:txBody>
          <a:bodyPr anchor="ctr"/>
          <a:lstStyle/>
          <a:p>
            <a:pPr marL="360">
              <a:lnSpc>
                <a:spcPct val="100000"/>
              </a:lnSpc>
              <a:spcBef>
                <a:spcPts val="1001"/>
              </a:spcBef>
              <a:buClr>
                <a:srgbClr val="FFFFFF"/>
              </a:buClr>
            </a:pPr>
            <a:r>
              <a:rPr lang="fr-FR" sz="4400" spc="-1" dirty="0">
                <a:solidFill>
                  <a:srgbClr val="FFFFFF"/>
                </a:solidFill>
                <a:latin typeface="Calibri"/>
              </a:rPr>
              <a:t>I. </a:t>
            </a:r>
            <a:r>
              <a:rPr lang="fr-FR" sz="4400" spc="-1" dirty="0" smtClean="0">
                <a:solidFill>
                  <a:srgbClr val="FFFFFF"/>
                </a:solidFill>
                <a:latin typeface="Calibri"/>
              </a:rPr>
              <a:t>Structure </a:t>
            </a:r>
            <a:r>
              <a:rPr lang="fr-FR" sz="4400" spc="-1" dirty="0">
                <a:solidFill>
                  <a:srgbClr val="FFFFFF"/>
                </a:solidFill>
                <a:latin typeface="Calibri"/>
              </a:rPr>
              <a:t>et mécanique</a:t>
            </a:r>
          </a:p>
        </p:txBody>
      </p:sp>
      <p:sp>
        <p:nvSpPr>
          <p:cNvPr id="152" name="TextShape 2"/>
          <p:cNvSpPr txBox="1"/>
          <p:nvPr/>
        </p:nvSpPr>
        <p:spPr>
          <a:xfrm>
            <a:off x="8610480" y="6356520"/>
            <a:ext cx="2742840" cy="364680"/>
          </a:xfrm>
          <a:prstGeom prst="rect">
            <a:avLst/>
          </a:prstGeom>
          <a:noFill/>
          <a:ln>
            <a:noFill/>
          </a:ln>
        </p:spPr>
        <p:txBody>
          <a:bodyPr anchor="ctr"/>
          <a:lstStyle/>
          <a:p>
            <a:pPr algn="r">
              <a:lnSpc>
                <a:spcPct val="100000"/>
              </a:lnSpc>
            </a:pPr>
            <a:fld id="{EEE982F6-1FB8-452A-8463-5DE54B8FA0AD}" type="slidenum">
              <a:rPr lang="fr-FR" sz="1200" b="0" strike="noStrike" spc="-1">
                <a:solidFill>
                  <a:srgbClr val="FFFFFF"/>
                </a:solidFill>
                <a:latin typeface="Calibri"/>
              </a:rPr>
              <a:t>7</a:t>
            </a:fld>
            <a:endParaRPr lang="fr-FR" sz="1200" b="0" strike="noStrike" spc="-1" dirty="0">
              <a:latin typeface="Times New Roman"/>
            </a:endParaRPr>
          </a:p>
        </p:txBody>
      </p:sp>
      <p:pic>
        <p:nvPicPr>
          <p:cNvPr id="153" name="Image 8"/>
          <p:cNvPicPr/>
          <p:nvPr/>
        </p:nvPicPr>
        <p:blipFill>
          <a:blip r:embed="rId2"/>
          <a:srcRect t="7559" r="23847" b="9907"/>
          <a:stretch/>
        </p:blipFill>
        <p:spPr>
          <a:xfrm>
            <a:off x="0" y="0"/>
            <a:ext cx="1160280" cy="2496600"/>
          </a:xfrm>
          <a:prstGeom prst="rect">
            <a:avLst/>
          </a:prstGeom>
          <a:ln>
            <a:noFill/>
          </a:ln>
        </p:spPr>
      </p:pic>
      <p:pic>
        <p:nvPicPr>
          <p:cNvPr id="154" name="Image 9"/>
          <p:cNvPicPr/>
          <p:nvPr/>
        </p:nvPicPr>
        <p:blipFill>
          <a:blip r:embed="rId3"/>
          <a:stretch/>
        </p:blipFill>
        <p:spPr>
          <a:xfrm>
            <a:off x="9299880" y="0"/>
            <a:ext cx="2891880" cy="1604880"/>
          </a:xfrm>
          <a:prstGeom prst="rect">
            <a:avLst/>
          </a:prstGeom>
          <a:ln>
            <a:noFill/>
          </a:ln>
          <a:effectLst>
            <a:softEdge rad="660400"/>
          </a:effectLst>
        </p:spPr>
      </p:pic>
      <p:sp>
        <p:nvSpPr>
          <p:cNvPr id="156" name="TextShape 4"/>
          <p:cNvSpPr txBox="1"/>
          <p:nvPr/>
        </p:nvSpPr>
        <p:spPr>
          <a:xfrm>
            <a:off x="838080" y="1825560"/>
            <a:ext cx="10515240" cy="844266"/>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2. Caractéristiques</a:t>
            </a:r>
          </a:p>
          <a:p>
            <a:pPr marL="360">
              <a:lnSpc>
                <a:spcPct val="90000"/>
              </a:lnSpc>
              <a:spcBef>
                <a:spcPts val="1001"/>
              </a:spcBef>
              <a:buClr>
                <a:srgbClr val="FFFFFF"/>
              </a:buClr>
            </a:pPr>
            <a:endParaRPr lang="fr-FR" sz="2400" spc="-1" dirty="0">
              <a:solidFill>
                <a:srgbClr val="FFFFFF"/>
              </a:solidFill>
              <a:latin typeface="Calibri"/>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67" y="2861640"/>
            <a:ext cx="5734050" cy="781050"/>
          </a:xfrm>
          <a:prstGeom prst="rect">
            <a:avLst/>
          </a:prstGeom>
        </p:spPr>
      </p:pic>
      <p:pic>
        <p:nvPicPr>
          <p:cNvPr id="12" name="Image1"/>
          <p:cNvPicPr/>
          <p:nvPr/>
        </p:nvPicPr>
        <p:blipFill rotWithShape="1">
          <a:blip r:embed="rId5" cstate="print">
            <a:extLst>
              <a:ext uri="{28A0092B-C50C-407E-A947-70E740481C1C}">
                <a14:useLocalDpi xmlns:a14="http://schemas.microsoft.com/office/drawing/2010/main" val="0"/>
              </a:ext>
            </a:extLst>
          </a:blip>
          <a:srcRect l="17833" t="4999" r="20010"/>
          <a:stretch/>
        </p:blipFill>
        <p:spPr bwMode="auto">
          <a:xfrm>
            <a:off x="6629400" y="1429986"/>
            <a:ext cx="5259233" cy="4190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ZoneTexte 13"/>
          <p:cNvSpPr txBox="1"/>
          <p:nvPr/>
        </p:nvSpPr>
        <p:spPr>
          <a:xfrm>
            <a:off x="8165466" y="5620536"/>
            <a:ext cx="2268827" cy="369332"/>
          </a:xfrm>
          <a:prstGeom prst="rect">
            <a:avLst/>
          </a:prstGeom>
          <a:noFill/>
        </p:spPr>
        <p:txBody>
          <a:bodyPr wrap="none" rtlCol="0">
            <a:spAutoFit/>
          </a:bodyPr>
          <a:lstStyle/>
          <a:p>
            <a:pPr algn="ctr"/>
            <a:r>
              <a:rPr lang="fr-FR" spc="-1" dirty="0" smtClean="0">
                <a:solidFill>
                  <a:srgbClr val="FFFFFF"/>
                </a:solidFill>
                <a:latin typeface="Calibri"/>
              </a:rPr>
              <a:t>Aperçu du mécanisme</a:t>
            </a:r>
            <a:endParaRPr lang="fr-FR" spc="-1" dirty="0">
              <a:solidFill>
                <a:srgbClr val="FFFFFF"/>
              </a:solidFill>
              <a:latin typeface="Calibri"/>
            </a:endParaRPr>
          </a:p>
        </p:txBody>
      </p:sp>
      <p:pic>
        <p:nvPicPr>
          <p:cNvPr id="15" name="Image 14" descr="Résultat de recherche d'images pour &quot;NEMA 17 Stepper Motor 17HS3001-20B&quot;"/>
          <p:cNvPicPr/>
          <p:nvPr/>
        </p:nvPicPr>
        <p:blipFill rotWithShape="1">
          <a:blip r:embed="rId6" cstate="print">
            <a:extLst>
              <a:ext uri="{28A0092B-C50C-407E-A947-70E740481C1C}">
                <a14:useLocalDpi xmlns:a14="http://schemas.microsoft.com/office/drawing/2010/main" val="0"/>
              </a:ext>
            </a:extLst>
          </a:blip>
          <a:srcRect l="26956" t="17827" r="24783" b="25651"/>
          <a:stretch/>
        </p:blipFill>
        <p:spPr bwMode="auto">
          <a:xfrm>
            <a:off x="4762820" y="4440726"/>
            <a:ext cx="1570287" cy="17753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2" name="ZoneTexte 1"/>
          <p:cNvSpPr txBox="1"/>
          <p:nvPr/>
        </p:nvSpPr>
        <p:spPr>
          <a:xfrm>
            <a:off x="384112" y="4440726"/>
            <a:ext cx="3773084" cy="1179810"/>
          </a:xfrm>
          <a:prstGeom prst="rect">
            <a:avLst/>
          </a:prstGeom>
          <a:noFill/>
        </p:spPr>
        <p:txBody>
          <a:bodyPr wrap="none" rtlCol="0">
            <a:spAutoFit/>
          </a:bodyPr>
          <a:lstStyle/>
          <a:p>
            <a:pPr marL="360">
              <a:lnSpc>
                <a:spcPct val="90000"/>
              </a:lnSpc>
              <a:spcBef>
                <a:spcPts val="1001"/>
              </a:spcBef>
              <a:buClr>
                <a:srgbClr val="FFFFFF"/>
              </a:buClr>
            </a:pPr>
            <a:r>
              <a:rPr lang="fr-FR" sz="2000" spc="-1" dirty="0">
                <a:solidFill>
                  <a:srgbClr val="FFFFFF"/>
                </a:solidFill>
                <a:latin typeface="Calibri"/>
              </a:rPr>
              <a:t>Rapport de réduction global : 1/54</a:t>
            </a:r>
          </a:p>
          <a:p>
            <a:pPr marL="360">
              <a:lnSpc>
                <a:spcPct val="90000"/>
              </a:lnSpc>
              <a:spcBef>
                <a:spcPts val="1001"/>
              </a:spcBef>
              <a:buClr>
                <a:srgbClr val="FFFFFF"/>
              </a:buClr>
            </a:pPr>
            <a:r>
              <a:rPr lang="fr-FR" sz="2000" spc="-1" dirty="0">
                <a:solidFill>
                  <a:srgbClr val="FFFFFF"/>
                </a:solidFill>
                <a:latin typeface="Calibri"/>
              </a:rPr>
              <a:t>Précision : 0,03°</a:t>
            </a:r>
          </a:p>
          <a:p>
            <a:pPr marL="360">
              <a:lnSpc>
                <a:spcPct val="90000"/>
              </a:lnSpc>
              <a:spcBef>
                <a:spcPts val="1001"/>
              </a:spcBef>
              <a:buClr>
                <a:srgbClr val="FFFFFF"/>
              </a:buClr>
            </a:pPr>
            <a:r>
              <a:rPr lang="fr-FR" sz="2000" spc="-1" dirty="0">
                <a:solidFill>
                  <a:srgbClr val="FFFFFF"/>
                </a:solidFill>
                <a:latin typeface="Calibri"/>
              </a:rPr>
              <a:t>Jeux mécaniques </a:t>
            </a:r>
            <a:r>
              <a:rPr lang="fr-FR" sz="2000" spc="-1" dirty="0" smtClean="0">
                <a:solidFill>
                  <a:srgbClr val="FFFFFF"/>
                </a:solidFill>
                <a:latin typeface="Calibri"/>
              </a:rPr>
              <a:t>: 1,5° </a:t>
            </a:r>
            <a:endParaRPr lang="fr-FR" sz="2000" spc="-1" dirty="0">
              <a:solidFill>
                <a:srgbClr val="FFFFFF"/>
              </a:solidFill>
              <a:latin typeface="Calibri"/>
            </a:endParaRPr>
          </a:p>
        </p:txBody>
      </p:sp>
      <p:sp>
        <p:nvSpPr>
          <p:cNvPr id="16" name="ZoneTexte 15"/>
          <p:cNvSpPr txBox="1"/>
          <p:nvPr/>
        </p:nvSpPr>
        <p:spPr>
          <a:xfrm>
            <a:off x="4626750" y="6266881"/>
            <a:ext cx="1842428" cy="369332"/>
          </a:xfrm>
          <a:prstGeom prst="rect">
            <a:avLst/>
          </a:prstGeom>
          <a:noFill/>
        </p:spPr>
        <p:txBody>
          <a:bodyPr wrap="none" rtlCol="0">
            <a:spAutoFit/>
          </a:bodyPr>
          <a:lstStyle/>
          <a:p>
            <a:pPr algn="ctr"/>
            <a:r>
              <a:rPr lang="fr-FR" spc="-1" dirty="0" smtClean="0">
                <a:solidFill>
                  <a:srgbClr val="FFFFFF"/>
                </a:solidFill>
                <a:latin typeface="Calibri"/>
              </a:rPr>
              <a:t>Moteur pas-à-pas</a:t>
            </a:r>
            <a:endParaRPr lang="fr-FR" spc="-1" dirty="0">
              <a:solidFill>
                <a:srgbClr val="FFFFFF"/>
              </a:solidFill>
              <a:latin typeface="Calibri"/>
            </a:endParaRPr>
          </a:p>
        </p:txBody>
      </p:sp>
    </p:spTree>
    <p:extLst>
      <p:ext uri="{BB962C8B-B14F-4D97-AF65-F5344CB8AC3E}">
        <p14:creationId xmlns:p14="http://schemas.microsoft.com/office/powerpoint/2010/main" val="12654094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1160640" y="365040"/>
            <a:ext cx="10192680" cy="1325160"/>
          </a:xfrm>
          <a:prstGeom prst="rect">
            <a:avLst/>
          </a:prstGeom>
          <a:noFill/>
          <a:ln>
            <a:noFill/>
          </a:ln>
        </p:spPr>
        <p:txBody>
          <a:bodyPr anchor="ctr"/>
          <a:lstStyle/>
          <a:p>
            <a:pPr marL="360">
              <a:lnSpc>
                <a:spcPct val="100000"/>
              </a:lnSpc>
              <a:spcBef>
                <a:spcPts val="1001"/>
              </a:spcBef>
              <a:buClr>
                <a:srgbClr val="FFFFFF"/>
              </a:buClr>
            </a:pPr>
            <a:r>
              <a:rPr lang="fr-FR" sz="4400" spc="-1" dirty="0">
                <a:solidFill>
                  <a:srgbClr val="FFFFFF"/>
                </a:solidFill>
                <a:latin typeface="Calibri"/>
              </a:rPr>
              <a:t>I. </a:t>
            </a:r>
            <a:r>
              <a:rPr lang="fr-FR" sz="4400" spc="-1" dirty="0" smtClean="0">
                <a:solidFill>
                  <a:srgbClr val="FFFFFF"/>
                </a:solidFill>
                <a:latin typeface="Calibri"/>
              </a:rPr>
              <a:t>Structure </a:t>
            </a:r>
            <a:r>
              <a:rPr lang="fr-FR" sz="4400" spc="-1" dirty="0">
                <a:solidFill>
                  <a:srgbClr val="FFFFFF"/>
                </a:solidFill>
                <a:latin typeface="Calibri"/>
              </a:rPr>
              <a:t>et mécanique</a:t>
            </a:r>
          </a:p>
        </p:txBody>
      </p:sp>
      <p:sp>
        <p:nvSpPr>
          <p:cNvPr id="158" name="TextShape 2"/>
          <p:cNvSpPr txBox="1"/>
          <p:nvPr/>
        </p:nvSpPr>
        <p:spPr>
          <a:xfrm>
            <a:off x="8610480" y="6356520"/>
            <a:ext cx="2742840" cy="364680"/>
          </a:xfrm>
          <a:prstGeom prst="rect">
            <a:avLst/>
          </a:prstGeom>
          <a:noFill/>
          <a:ln>
            <a:noFill/>
          </a:ln>
        </p:spPr>
        <p:txBody>
          <a:bodyPr anchor="ctr"/>
          <a:lstStyle/>
          <a:p>
            <a:pPr algn="r">
              <a:lnSpc>
                <a:spcPct val="100000"/>
              </a:lnSpc>
            </a:pPr>
            <a:fld id="{B2DC205F-8927-4BB6-8037-585770289339}" type="slidenum">
              <a:rPr lang="fr-FR" sz="1200" b="0" strike="noStrike" spc="-1">
                <a:solidFill>
                  <a:srgbClr val="FFFFFF"/>
                </a:solidFill>
                <a:latin typeface="Calibri"/>
              </a:rPr>
              <a:t>8</a:t>
            </a:fld>
            <a:endParaRPr lang="fr-FR" sz="1200" b="0" strike="noStrike" spc="-1">
              <a:latin typeface="Times New Roman"/>
            </a:endParaRPr>
          </a:p>
        </p:txBody>
      </p:sp>
      <p:pic>
        <p:nvPicPr>
          <p:cNvPr id="159" name="Image 8"/>
          <p:cNvPicPr/>
          <p:nvPr/>
        </p:nvPicPr>
        <p:blipFill>
          <a:blip r:embed="rId3"/>
          <a:srcRect t="7559" r="23847" b="9907"/>
          <a:stretch/>
        </p:blipFill>
        <p:spPr>
          <a:xfrm>
            <a:off x="0" y="0"/>
            <a:ext cx="1160280" cy="2496600"/>
          </a:xfrm>
          <a:prstGeom prst="rect">
            <a:avLst/>
          </a:prstGeom>
          <a:ln>
            <a:noFill/>
          </a:ln>
        </p:spPr>
      </p:pic>
      <p:pic>
        <p:nvPicPr>
          <p:cNvPr id="160" name="Image 9"/>
          <p:cNvPicPr/>
          <p:nvPr/>
        </p:nvPicPr>
        <p:blipFill>
          <a:blip r:embed="rId4"/>
          <a:stretch/>
        </p:blipFill>
        <p:spPr>
          <a:xfrm>
            <a:off x="9299880" y="0"/>
            <a:ext cx="2891880" cy="1604880"/>
          </a:xfrm>
          <a:prstGeom prst="rect">
            <a:avLst/>
          </a:prstGeom>
          <a:ln>
            <a:noFill/>
          </a:ln>
          <a:effectLst>
            <a:softEdge rad="660400"/>
          </a:effectLst>
        </p:spPr>
      </p:pic>
      <p:sp>
        <p:nvSpPr>
          <p:cNvPr id="162" name="TextShape 4"/>
          <p:cNvSpPr txBox="1"/>
          <p:nvPr/>
        </p:nvSpPr>
        <p:spPr>
          <a:xfrm>
            <a:off x="838080" y="1825560"/>
            <a:ext cx="10515240" cy="521928"/>
          </a:xfrm>
          <a:prstGeom prst="rect">
            <a:avLst/>
          </a:prstGeom>
          <a:noFill/>
          <a:ln>
            <a:noFill/>
          </a:ln>
        </p:spPr>
        <p:txBody>
          <a:bodyPr>
            <a:normAutofit/>
          </a:bodyPr>
          <a:lstStyle/>
          <a:p>
            <a:pPr marL="360">
              <a:lnSpc>
                <a:spcPct val="90000"/>
              </a:lnSpc>
              <a:spcBef>
                <a:spcPts val="1001"/>
              </a:spcBef>
              <a:buClr>
                <a:srgbClr val="FFFFFF"/>
              </a:buClr>
            </a:pPr>
            <a:r>
              <a:rPr lang="fr-FR" sz="2800" i="1" spc="-1" dirty="0" smtClean="0">
                <a:solidFill>
                  <a:srgbClr val="FFFFFF"/>
                </a:solidFill>
                <a:latin typeface="Calibri"/>
              </a:rPr>
              <a:t>3. Conclusion</a:t>
            </a:r>
            <a:endParaRPr lang="fr-FR" sz="2800" i="1" spc="-1" dirty="0">
              <a:solidFill>
                <a:srgbClr val="FFFFFF"/>
              </a:solidFill>
              <a:latin typeface="Calibri"/>
            </a:endParaRPr>
          </a:p>
        </p:txBody>
      </p:sp>
      <p:pic>
        <p:nvPicPr>
          <p:cNvPr id="8" name="Image 7" descr="\\comix.rennes.supelec.fr\promo2019\mfoukh_ade\Desktop\piece_foukh.PNG"/>
          <p:cNvPicPr/>
          <p:nvPr/>
        </p:nvPicPr>
        <p:blipFill>
          <a:blip r:embed="rId5">
            <a:extLst>
              <a:ext uri="{28A0092B-C50C-407E-A947-70E740481C1C}">
                <a14:useLocalDpi xmlns:a14="http://schemas.microsoft.com/office/drawing/2010/main" val="0"/>
              </a:ext>
            </a:extLst>
          </a:blip>
          <a:srcRect/>
          <a:stretch>
            <a:fillRect/>
          </a:stretch>
        </p:blipFill>
        <p:spPr bwMode="auto">
          <a:xfrm>
            <a:off x="8858464" y="2055240"/>
            <a:ext cx="2669553" cy="13914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838080" y="2465711"/>
            <a:ext cx="8517081" cy="3023905"/>
          </a:xfrm>
          <a:prstGeom prst="rect">
            <a:avLst/>
          </a:prstGeom>
        </p:spPr>
        <p:txBody>
          <a:bodyPr wrap="square">
            <a:spAutoFit/>
          </a:bodyPr>
          <a:lstStyle/>
          <a:p>
            <a:pPr marL="685800" lvl="1" indent="-228240">
              <a:lnSpc>
                <a:spcPct val="100000"/>
              </a:lnSpc>
              <a:spcBef>
                <a:spcPts val="499"/>
              </a:spcBef>
              <a:buClr>
                <a:srgbClr val="FFFFFF"/>
              </a:buClr>
              <a:buFont typeface="Arial"/>
              <a:buChar char="•"/>
            </a:pPr>
            <a:r>
              <a:rPr lang="fr-FR" sz="2200" spc="-1" dirty="0" smtClean="0">
                <a:solidFill>
                  <a:srgbClr val="FFFFFF"/>
                </a:solidFill>
                <a:latin typeface="Calibri"/>
              </a:rPr>
              <a:t>Défauts corrigés :</a:t>
            </a:r>
            <a:endParaRPr lang="fr-FR" sz="2200" spc="-1" dirty="0">
              <a:solidFill>
                <a:srgbClr val="000000"/>
              </a:solidFill>
              <a:latin typeface="Calibri"/>
            </a:endParaRPr>
          </a:p>
          <a:p>
            <a:pPr marL="1257660" lvl="2" indent="-342900">
              <a:lnSpc>
                <a:spcPct val="100000"/>
              </a:lnSpc>
              <a:spcBef>
                <a:spcPts val="499"/>
              </a:spcBef>
              <a:buClr>
                <a:srgbClr val="FFFFFF"/>
              </a:buClr>
              <a:buFont typeface="Wingdings" panose="05000000000000000000" pitchFamily="2" charset="2"/>
              <a:buChar char="§"/>
            </a:pPr>
            <a:r>
              <a:rPr lang="fr-FR" sz="2000" spc="-1" dirty="0">
                <a:solidFill>
                  <a:srgbClr val="FFFFFF"/>
                </a:solidFill>
                <a:latin typeface="Calibri"/>
              </a:rPr>
              <a:t>Réimpression des pièces </a:t>
            </a:r>
            <a:r>
              <a:rPr lang="fr-FR" sz="2000" spc="-1" dirty="0" smtClean="0">
                <a:solidFill>
                  <a:srgbClr val="FFFFFF"/>
                </a:solidFill>
                <a:latin typeface="Calibri"/>
              </a:rPr>
              <a:t>redimensionnées</a:t>
            </a:r>
            <a:endParaRPr lang="fr-FR" sz="2000" spc="-1" dirty="0">
              <a:solidFill>
                <a:srgbClr val="000000"/>
              </a:solidFill>
              <a:latin typeface="Calibri"/>
            </a:endParaRPr>
          </a:p>
          <a:p>
            <a:pPr marL="1257660" lvl="2" indent="-342900">
              <a:lnSpc>
                <a:spcPct val="100000"/>
              </a:lnSpc>
              <a:spcBef>
                <a:spcPts val="499"/>
              </a:spcBef>
              <a:buClr>
                <a:srgbClr val="FFFFFF"/>
              </a:buClr>
              <a:buFont typeface="Wingdings" panose="05000000000000000000" pitchFamily="2" charset="2"/>
              <a:buChar char="§"/>
            </a:pPr>
            <a:r>
              <a:rPr lang="fr-FR" sz="2000" spc="-1" dirty="0" smtClean="0">
                <a:solidFill>
                  <a:srgbClr val="FFFFFF"/>
                </a:solidFill>
                <a:latin typeface="Calibri"/>
              </a:rPr>
              <a:t>Jeux réduits par l’ajout de rondelles de calage</a:t>
            </a:r>
            <a:endParaRPr lang="fr-FR" sz="2000" spc="-1" dirty="0">
              <a:solidFill>
                <a:srgbClr val="000000"/>
              </a:solidFill>
              <a:latin typeface="Calibri"/>
            </a:endParaRPr>
          </a:p>
          <a:p>
            <a:pPr marL="685800" lvl="1" indent="-228240">
              <a:lnSpc>
                <a:spcPct val="100000"/>
              </a:lnSpc>
              <a:spcBef>
                <a:spcPts val="1200"/>
              </a:spcBef>
              <a:buClr>
                <a:srgbClr val="FFFFFF"/>
              </a:buClr>
              <a:buFont typeface="Arial"/>
              <a:buChar char="•"/>
            </a:pPr>
            <a:r>
              <a:rPr lang="fr-FR" sz="2200" spc="-1" dirty="0" smtClean="0">
                <a:solidFill>
                  <a:srgbClr val="FFFFFF"/>
                </a:solidFill>
                <a:latin typeface="Calibri"/>
              </a:rPr>
              <a:t>Travail restant :</a:t>
            </a:r>
            <a:endParaRPr lang="fr-FR" sz="2200" spc="-1" dirty="0">
              <a:solidFill>
                <a:srgbClr val="000000"/>
              </a:solidFill>
              <a:latin typeface="Calibri"/>
            </a:endParaRPr>
          </a:p>
          <a:p>
            <a:pPr marL="1257660" lvl="2" indent="-342900">
              <a:lnSpc>
                <a:spcPct val="100000"/>
              </a:lnSpc>
              <a:spcBef>
                <a:spcPts val="499"/>
              </a:spcBef>
              <a:buClr>
                <a:srgbClr val="FFFFFF"/>
              </a:buClr>
              <a:buFont typeface="Wingdings" panose="05000000000000000000" pitchFamily="2" charset="2"/>
              <a:buChar char="§"/>
            </a:pPr>
            <a:r>
              <a:rPr lang="fr-FR" sz="2000" spc="-1" dirty="0">
                <a:solidFill>
                  <a:srgbClr val="FFFFFF"/>
                </a:solidFill>
                <a:latin typeface="Calibri"/>
              </a:rPr>
              <a:t>Pied à </a:t>
            </a:r>
            <a:r>
              <a:rPr lang="fr-FR" sz="2000" spc="-1" dirty="0" smtClean="0">
                <a:solidFill>
                  <a:srgbClr val="FFFFFF"/>
                </a:solidFill>
                <a:latin typeface="Calibri"/>
              </a:rPr>
              <a:t>ancrer</a:t>
            </a:r>
            <a:endParaRPr lang="fr-FR" sz="2200" spc="-1" dirty="0" smtClean="0">
              <a:solidFill>
                <a:srgbClr val="FFFFFF"/>
              </a:solidFill>
              <a:latin typeface="Calibri"/>
            </a:endParaRPr>
          </a:p>
          <a:p>
            <a:pPr marL="685800" lvl="1" indent="-228240">
              <a:lnSpc>
                <a:spcPct val="100000"/>
              </a:lnSpc>
              <a:spcBef>
                <a:spcPts val="1200"/>
              </a:spcBef>
              <a:buClr>
                <a:srgbClr val="FFFFFF"/>
              </a:buClr>
              <a:buFont typeface="Arial"/>
              <a:buChar char="•"/>
            </a:pPr>
            <a:r>
              <a:rPr lang="fr-FR" sz="2200" spc="-1" dirty="0" smtClean="0">
                <a:solidFill>
                  <a:srgbClr val="FFFFFF"/>
                </a:solidFill>
                <a:latin typeface="Calibri"/>
              </a:rPr>
              <a:t>Impression d’un boitier en 3D (détaillé plus tard)</a:t>
            </a:r>
          </a:p>
          <a:p>
            <a:pPr marL="685800" lvl="1" indent="-228240">
              <a:lnSpc>
                <a:spcPct val="100000"/>
              </a:lnSpc>
              <a:spcBef>
                <a:spcPts val="1200"/>
              </a:spcBef>
              <a:buClr>
                <a:srgbClr val="FFFFFF"/>
              </a:buClr>
              <a:buFont typeface="Arial"/>
              <a:buChar char="•"/>
            </a:pPr>
            <a:r>
              <a:rPr lang="fr-FR" sz="2200" spc="-1" dirty="0" smtClean="0">
                <a:solidFill>
                  <a:srgbClr val="FFFFFF"/>
                </a:solidFill>
                <a:latin typeface="Calibri"/>
              </a:rPr>
              <a:t>Durabilité des matériaux à constater à plus long terme</a:t>
            </a:r>
            <a:endParaRPr lang="fr-FR" sz="2000" spc="-1" dirty="0">
              <a:solidFill>
                <a:srgbClr val="000000"/>
              </a:solidFill>
              <a:latin typeface="Calibri"/>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4040" r="39194" b="34294"/>
          <a:stretch/>
        </p:blipFill>
        <p:spPr>
          <a:xfrm rot="5400000">
            <a:off x="-904756" y="3401356"/>
            <a:ext cx="4370544" cy="2561033"/>
          </a:xfrm>
          <a:prstGeom prst="rect">
            <a:avLst/>
          </a:prstGeom>
        </p:spPr>
      </p:pic>
      <p:sp>
        <p:nvSpPr>
          <p:cNvPr id="151" name="TextShape 1"/>
          <p:cNvSpPr txBox="1"/>
          <p:nvPr/>
        </p:nvSpPr>
        <p:spPr>
          <a:xfrm>
            <a:off x="1160640" y="365040"/>
            <a:ext cx="10192680" cy="1325160"/>
          </a:xfrm>
          <a:prstGeom prst="rect">
            <a:avLst/>
          </a:prstGeom>
          <a:noFill/>
          <a:ln>
            <a:noFill/>
          </a:ln>
        </p:spPr>
        <p:txBody>
          <a:bodyPr anchor="ctr"/>
          <a:lstStyle/>
          <a:p>
            <a:pPr marL="360">
              <a:lnSpc>
                <a:spcPct val="100000"/>
              </a:lnSpc>
              <a:spcBef>
                <a:spcPts val="1001"/>
              </a:spcBef>
              <a:buClr>
                <a:srgbClr val="FFFFFF"/>
              </a:buClr>
            </a:pPr>
            <a:r>
              <a:rPr lang="fr-FR" sz="4400" spc="-1" dirty="0" smtClean="0">
                <a:solidFill>
                  <a:srgbClr val="FFFFFF"/>
                </a:solidFill>
                <a:latin typeface="Calibri"/>
              </a:rPr>
              <a:t>Station Sol</a:t>
            </a:r>
            <a:endParaRPr lang="fr-FR" sz="4400" spc="-1" dirty="0">
              <a:solidFill>
                <a:srgbClr val="FFFFFF"/>
              </a:solidFill>
              <a:latin typeface="Calibri"/>
            </a:endParaRPr>
          </a:p>
        </p:txBody>
      </p:sp>
      <p:pic>
        <p:nvPicPr>
          <p:cNvPr id="153" name="Image 8"/>
          <p:cNvPicPr/>
          <p:nvPr/>
        </p:nvPicPr>
        <p:blipFill>
          <a:blip r:embed="rId3"/>
          <a:srcRect t="7559" r="23847" b="9907"/>
          <a:stretch/>
        </p:blipFill>
        <p:spPr>
          <a:xfrm>
            <a:off x="0" y="0"/>
            <a:ext cx="1160280" cy="2496600"/>
          </a:xfrm>
          <a:prstGeom prst="rect">
            <a:avLst/>
          </a:prstGeom>
          <a:ln>
            <a:noFill/>
          </a:ln>
        </p:spPr>
      </p:pic>
      <p:pic>
        <p:nvPicPr>
          <p:cNvPr id="154" name="Image 9"/>
          <p:cNvPicPr/>
          <p:nvPr/>
        </p:nvPicPr>
        <p:blipFill>
          <a:blip r:embed="rId4"/>
          <a:stretch/>
        </p:blipFill>
        <p:spPr>
          <a:xfrm>
            <a:off x="9299880" y="0"/>
            <a:ext cx="2891880" cy="1604880"/>
          </a:xfrm>
          <a:prstGeom prst="rect">
            <a:avLst/>
          </a:prstGeom>
          <a:ln>
            <a:noFill/>
          </a:ln>
          <a:effectLst>
            <a:softEdge rad="660400"/>
          </a:effectLst>
        </p:spPr>
      </p:pic>
      <p:sp>
        <p:nvSpPr>
          <p:cNvPr id="19" name="TextShape 1"/>
          <p:cNvSpPr txBox="1"/>
          <p:nvPr/>
        </p:nvSpPr>
        <p:spPr>
          <a:xfrm>
            <a:off x="3158586" y="3360780"/>
            <a:ext cx="6196788" cy="1325160"/>
          </a:xfrm>
          <a:prstGeom prst="rect">
            <a:avLst/>
          </a:prstGeom>
          <a:noFill/>
          <a:ln>
            <a:noFill/>
          </a:ln>
        </p:spPr>
        <p:txBody>
          <a:bodyPr anchor="ctr"/>
          <a:lstStyle/>
          <a:p>
            <a:pPr marL="360">
              <a:lnSpc>
                <a:spcPct val="100000"/>
              </a:lnSpc>
              <a:spcBef>
                <a:spcPts val="1001"/>
              </a:spcBef>
              <a:buClr>
                <a:srgbClr val="FFFFFF"/>
              </a:buClr>
            </a:pPr>
            <a:r>
              <a:rPr lang="fr-FR" sz="4400" i="1" spc="-1" dirty="0" smtClean="0">
                <a:solidFill>
                  <a:srgbClr val="FFFFFF"/>
                </a:solidFill>
                <a:latin typeface="Calibri"/>
              </a:rPr>
              <a:t>II. Contrôle du suivi</a:t>
            </a:r>
            <a:endParaRPr lang="fr-FR" sz="4400" i="1" spc="-1" dirty="0">
              <a:solidFill>
                <a:srgbClr val="FFFFFF"/>
              </a:solidFill>
              <a:latin typeface="Calibri"/>
            </a:endParaRPr>
          </a:p>
        </p:txBody>
      </p:sp>
      <p:cxnSp>
        <p:nvCxnSpPr>
          <p:cNvPr id="5" name="Connecteur droit 4"/>
          <p:cNvCxnSpPr/>
          <p:nvPr/>
        </p:nvCxnSpPr>
        <p:spPr>
          <a:xfrm>
            <a:off x="-2" y="2490467"/>
            <a:ext cx="25610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Shape 2"/>
          <p:cNvSpPr txBox="1"/>
          <p:nvPr/>
        </p:nvSpPr>
        <p:spPr>
          <a:xfrm>
            <a:off x="8610480" y="6356520"/>
            <a:ext cx="2742840" cy="364680"/>
          </a:xfrm>
          <a:prstGeom prst="rect">
            <a:avLst/>
          </a:prstGeom>
          <a:noFill/>
          <a:ln>
            <a:noFill/>
          </a:ln>
        </p:spPr>
        <p:txBody>
          <a:bodyPr anchor="ctr"/>
          <a:lstStyle/>
          <a:p>
            <a:pPr algn="r">
              <a:lnSpc>
                <a:spcPct val="100000"/>
              </a:lnSpc>
            </a:pPr>
            <a:fld id="{EEE982F6-1FB8-452A-8463-5DE54B8FA0AD}" type="slidenum">
              <a:rPr lang="fr-FR" sz="1200" b="0" strike="noStrike" spc="-1">
                <a:solidFill>
                  <a:srgbClr val="FFFFFF"/>
                </a:solidFill>
                <a:latin typeface="Calibri"/>
              </a:rPr>
              <a:t>9</a:t>
            </a:fld>
            <a:endParaRPr lang="fr-FR" sz="1200" b="0" strike="noStrike" spc="-1">
              <a:latin typeface="Times New Roman"/>
            </a:endParaRPr>
          </a:p>
        </p:txBody>
      </p:sp>
      <p:sp>
        <p:nvSpPr>
          <p:cNvPr id="6" name="Rectangle 5"/>
          <p:cNvSpPr/>
          <p:nvPr/>
        </p:nvSpPr>
        <p:spPr>
          <a:xfrm>
            <a:off x="3397049" y="4457699"/>
            <a:ext cx="6096000" cy="2195473"/>
          </a:xfrm>
          <a:prstGeom prst="rect">
            <a:avLst/>
          </a:prstGeom>
        </p:spPr>
        <p:txBody>
          <a:bodyPr>
            <a:spAutoFit/>
          </a:bodyPr>
          <a:lstStyle/>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Fonctionnement</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Matériel</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Logiciel</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Réalisation</a:t>
            </a:r>
          </a:p>
          <a:p>
            <a:pPr marL="914760" lvl="1" indent="-457200">
              <a:lnSpc>
                <a:spcPct val="100000"/>
              </a:lnSpc>
              <a:spcBef>
                <a:spcPts val="499"/>
              </a:spcBef>
              <a:buClr>
                <a:srgbClr val="FFFFFF"/>
              </a:buClr>
              <a:buFont typeface="+mj-lt"/>
              <a:buAutoNum type="arabicPeriod"/>
            </a:pPr>
            <a:r>
              <a:rPr lang="fr-FR" sz="2400" i="1" spc="-1" dirty="0">
                <a:solidFill>
                  <a:srgbClr val="FFFFFF"/>
                </a:solidFill>
                <a:latin typeface="Calibri"/>
              </a:rPr>
              <a:t>Conclusion</a:t>
            </a:r>
          </a:p>
        </p:txBody>
      </p:sp>
      <p:cxnSp>
        <p:nvCxnSpPr>
          <p:cNvPr id="16" name="Connecteur droit 15"/>
          <p:cNvCxnSpPr/>
          <p:nvPr/>
        </p:nvCxnSpPr>
        <p:spPr>
          <a:xfrm>
            <a:off x="2561033" y="2490467"/>
            <a:ext cx="0" cy="437667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314" name="Picture 2" descr="RÃ©sultat de recherche d'images pour &quot;satellite&quot;"/>
          <p:cNvPicPr>
            <a:picLocks noChangeAspect="1" noChangeArrowheads="1"/>
          </p:cNvPicPr>
          <p:nvPr/>
        </p:nvPicPr>
        <p:blipFill rotWithShape="1">
          <a:blip r:embed="rId5">
            <a:extLst>
              <a:ext uri="{28A0092B-C50C-407E-A947-70E740481C1C}">
                <a14:useLocalDpi xmlns:a14="http://schemas.microsoft.com/office/drawing/2010/main" val="0"/>
              </a:ext>
            </a:extLst>
          </a:blip>
          <a:srcRect r="35687"/>
          <a:stretch/>
        </p:blipFill>
        <p:spPr bwMode="auto">
          <a:xfrm rot="3374307">
            <a:off x="6155176" y="1592842"/>
            <a:ext cx="5722764" cy="236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1993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TM03457464[[fn=Dividende]]</Template>
  <TotalTime>15149</TotalTime>
  <Words>1736</Words>
  <Application>Microsoft Office PowerPoint</Application>
  <PresentationFormat>Grand écran</PresentationFormat>
  <Paragraphs>799</Paragraphs>
  <Slides>44</Slides>
  <Notes>3</Notes>
  <HiddenSlides>0</HiddenSlides>
  <MMClips>0</MMClips>
  <ScaleCrop>false</ScaleCrop>
  <HeadingPairs>
    <vt:vector size="6" baseType="variant">
      <vt:variant>
        <vt:lpstr>Polices utilisées</vt:lpstr>
      </vt:variant>
      <vt:variant>
        <vt:i4>9</vt:i4>
      </vt:variant>
      <vt:variant>
        <vt:lpstr>Thème</vt:lpstr>
      </vt:variant>
      <vt:variant>
        <vt:i4>3</vt:i4>
      </vt:variant>
      <vt:variant>
        <vt:lpstr>Titres des diapositives</vt:lpstr>
      </vt:variant>
      <vt:variant>
        <vt:i4>44</vt:i4>
      </vt:variant>
    </vt:vector>
  </HeadingPairs>
  <TitlesOfParts>
    <vt:vector size="56" baseType="lpstr">
      <vt:lpstr>Arial</vt:lpstr>
      <vt:lpstr>Calibri</vt:lpstr>
      <vt:lpstr>Calibri Light</vt:lpstr>
      <vt:lpstr>Courier New</vt:lpstr>
      <vt:lpstr>DejaVu Sans</vt:lpstr>
      <vt:lpstr>Segoe UI Symbol</vt:lpstr>
      <vt:lpstr>Symbol</vt:lpstr>
      <vt:lpstr>Times New Roman</vt:lpstr>
      <vt:lpstr>Wingdings</vt:lpstr>
      <vt:lpstr>Office Theme</vt:lpstr>
      <vt:lpstr>Office Theme</vt:lpstr>
      <vt:lpstr>1_Office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projet long</dc:title>
  <dc:subject/>
  <dc:creator/>
  <dc:description/>
  <cp:lastModifiedBy>Paul Baron</cp:lastModifiedBy>
  <cp:revision>347</cp:revision>
  <dcterms:created xsi:type="dcterms:W3CDTF">2017-02-05T14:20:02Z</dcterms:created>
  <dcterms:modified xsi:type="dcterms:W3CDTF">2018-05-17T11:51:04Z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Hewlett-Packard</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Grand écran</vt:lpwstr>
  </property>
  <property fmtid="{D5CDD505-2E9C-101B-9397-08002B2CF9AE}" pid="10" name="ScaleCrop">
    <vt:bool>false</vt:bool>
  </property>
  <property fmtid="{D5CDD505-2E9C-101B-9397-08002B2CF9AE}" pid="11" name="ShareDoc">
    <vt:bool>false</vt:bool>
  </property>
  <property fmtid="{D5CDD505-2E9C-101B-9397-08002B2CF9AE}" pid="12" name="Slides">
    <vt:i4>13</vt:i4>
  </property>
</Properties>
</file>